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67" r:id="rId3"/>
    <p:sldId id="368" r:id="rId4"/>
    <p:sldId id="258" r:id="rId5"/>
    <p:sldId id="366" r:id="rId6"/>
    <p:sldId id="371" r:id="rId7"/>
    <p:sldId id="370" r:id="rId8"/>
    <p:sldId id="369" r:id="rId9"/>
    <p:sldId id="259" r:id="rId10"/>
    <p:sldId id="348" r:id="rId11"/>
    <p:sldId id="349" r:id="rId12"/>
    <p:sldId id="350" r:id="rId13"/>
    <p:sldId id="354" r:id="rId14"/>
    <p:sldId id="352" r:id="rId15"/>
    <p:sldId id="353" r:id="rId16"/>
    <p:sldId id="355" r:id="rId17"/>
    <p:sldId id="357" r:id="rId18"/>
    <p:sldId id="358" r:id="rId19"/>
    <p:sldId id="365" r:id="rId20"/>
    <p:sldId id="360" r:id="rId21"/>
    <p:sldId id="361" r:id="rId22"/>
    <p:sldId id="362" r:id="rId23"/>
    <p:sldId id="261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C18"/>
    <a:srgbClr val="00609C"/>
    <a:srgbClr val="EF4136"/>
    <a:srgbClr val="CF9E26"/>
    <a:srgbClr val="F5AF01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8" y="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80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D4D32-4FCB-49AA-9167-B0CDED7A4CCF}" type="datetimeFigureOut">
              <a:rPr lang="en-SG" smtClean="0"/>
              <a:t>9/11/2015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7DED6-ED33-417D-99C2-AAE536A121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8013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D4221-E470-4F22-9285-CBAE2F490485}" type="datetimeFigureOut">
              <a:rPr lang="en-SG" smtClean="0"/>
              <a:t>9/11/2015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8B053-5567-4618-A697-DCFAC432999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157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8B053-5567-4618-A697-DCFAC4329990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751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9467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58726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13392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2165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19824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D8B053-5567-4618-A697-DCFAC4329990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19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488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359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899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7203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992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7705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84040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246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2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ln>
                  <a:solidFill>
                    <a:srgbClr val="FCFCFC"/>
                  </a:solidFill>
                </a:ln>
                <a:solidFill>
                  <a:schemeClr val="accent1"/>
                </a:solidFill>
                <a:latin typeface="+mj-lt"/>
              </a:defRPr>
            </a:lvl1pPr>
            <a:lvl2pPr marL="457195" indent="0" algn="ctr">
              <a:buNone/>
              <a:defRPr sz="2400"/>
            </a:lvl2pPr>
            <a:lvl3pPr marL="914388" indent="0" algn="ctr">
              <a:buNone/>
              <a:defRPr sz="2400"/>
            </a:lvl3pPr>
            <a:lvl4pPr marL="1371583" indent="0" algn="ctr">
              <a:buNone/>
              <a:defRPr sz="2000"/>
            </a:lvl4pPr>
            <a:lvl5pPr marL="1828777" indent="0" algn="ctr">
              <a:buNone/>
              <a:defRPr sz="2000"/>
            </a:lvl5pPr>
            <a:lvl6pPr marL="2285972" indent="0" algn="ctr">
              <a:buNone/>
              <a:defRPr sz="2000"/>
            </a:lvl6pPr>
            <a:lvl7pPr marL="2743166" indent="0" algn="ctr">
              <a:buNone/>
              <a:defRPr sz="2000"/>
            </a:lvl7pPr>
            <a:lvl8pPr marL="3200360" indent="0" algn="ctr">
              <a:buNone/>
              <a:defRPr sz="2000"/>
            </a:lvl8pPr>
            <a:lvl9pPr marL="3657555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D68D1-B8A9-43C1-9D8F-8A5C0A798683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-31225"/>
            <a:ext cx="12188825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-63229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46" y="277725"/>
            <a:ext cx="11217667" cy="1334008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776603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5" y="6393117"/>
            <a:ext cx="2472271" cy="365125"/>
          </a:xfrm>
        </p:spPr>
        <p:txBody>
          <a:bodyPr/>
          <a:lstStyle/>
          <a:p>
            <a:fld id="{51348659-938C-4E41-AC7D-505D6FBEB079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393117"/>
            <a:ext cx="4822804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4" y="6393117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1766683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990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0"/>
            <a:ext cx="12188825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1775824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1" y="505824"/>
            <a:ext cx="12974320" cy="133400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74549-43C8-438B-B5D9-8C8F7F2C832C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4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41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9CFA9-A960-4E7D-AF9E-31E3E9782C7E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22E97-A20E-43EB-9981-E470A90B4980}" type="datetime1">
              <a:rPr lang="en-US" smtClean="0"/>
              <a:t>11/9/2015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CA8F4-16F4-4DC0-8D96-0B202C95922F}" type="datetime1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5577C-53C9-48FB-889E-9A07A108E35A}" type="datetime1">
              <a:rPr lang="en-US" smtClean="0"/>
              <a:t>11/9/2015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46246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00EDD714-5F09-459D-8D9D-B6A7383C28DC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946246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4B205C43-DB89-436C-8199-FF0EA0693E9E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3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16002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74771" y="231787"/>
            <a:ext cx="9437716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4771" y="1878514"/>
            <a:ext cx="9437716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6" y="0"/>
            <a:ext cx="6400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1C0C6E1E-3EB8-4B16-BDFC-074484BBFC98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29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13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109210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779" y="76701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1FF8029F-1875-456F-B883-83C95E8679DA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527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"/>
            <a:ext cx="12192000" cy="2801923"/>
          </a:xfrm>
          <a:prstGeom prst="rect">
            <a:avLst/>
          </a:prstGeom>
          <a:solidFill>
            <a:srgbClr val="0060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Team</a:t>
            </a:r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2FD88-1D89-4779-A825-C37328A857D7}" type="datetime1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97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13" y="0"/>
            <a:ext cx="4050791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109210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779" y="76701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93BC9265-5B90-4CBC-807C-D5EBA6FD0833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14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" y="0"/>
            <a:ext cx="4050791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02005"/>
            <a:ext cx="3200400" cy="1091446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3" y="731520"/>
            <a:ext cx="6492240" cy="5257800"/>
          </a:xfrm>
          <a:ln w="57150"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515" y="1713256"/>
            <a:ext cx="3200400" cy="146853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0076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ECDF07B6-2EB6-4E3E-A04A-564A74121EDB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5356" y="3447882"/>
            <a:ext cx="4050791" cy="3410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4895044"/>
            <a:ext cx="3200400" cy="146853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55814" y="3568296"/>
            <a:ext cx="3530975" cy="914400"/>
          </a:xfrm>
        </p:spPr>
        <p:txBody>
          <a:bodyPr>
            <a:noAutofit/>
          </a:bodyPr>
          <a:lstStyle>
            <a:lvl1pPr>
              <a:defRPr sz="8000">
                <a:solidFill>
                  <a:schemeClr val="accent1"/>
                </a:solidFill>
                <a:latin typeface="+mj-lt"/>
              </a:defRPr>
            </a:lvl1pPr>
            <a:lvl2pPr>
              <a:defRPr sz="8000"/>
            </a:lvl2pPr>
            <a:lvl3pPr>
              <a:defRPr sz="8000"/>
            </a:lvl3pPr>
            <a:lvl4pPr>
              <a:defRPr sz="8000"/>
            </a:lvl4pPr>
            <a:lvl5pPr>
              <a:defRPr sz="8000"/>
            </a:lvl5pPr>
          </a:lstStyle>
          <a:p>
            <a:pPr lvl="0"/>
            <a:r>
              <a:rPr lang="en-US" dirty="0" smtClean="0"/>
              <a:t>Title</a:t>
            </a:r>
            <a:endParaRPr lang="en-SG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455615" y="3363918"/>
            <a:ext cx="2287588" cy="8969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8407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" y="572042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5074920"/>
            <a:ext cx="1011364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2191987" cy="5711276"/>
          </a:xfrm>
          <a:solidFill>
            <a:srgbClr val="00609C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2" indent="0">
              <a:buNone/>
              <a:defRPr sz="2000"/>
            </a:lvl6pPr>
            <a:lvl7pPr marL="2743166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D2193A-57C5-4E53-9AE8-88E51D30AFF1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5074920"/>
            <a:ext cx="1011364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2191987" cy="4915076"/>
          </a:xfrm>
          <a:solidFill>
            <a:srgbClr val="00609C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95" indent="0">
              <a:buNone/>
              <a:defRPr sz="2800"/>
            </a:lvl2pPr>
            <a:lvl3pPr marL="914388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2" indent="0">
              <a:buNone/>
              <a:defRPr sz="2000"/>
            </a:lvl6pPr>
            <a:lvl7pPr marL="2743166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90F4ADD-166D-4616-8706-8512D6029572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0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85843" y="0"/>
            <a:ext cx="6106160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-20317" y="0"/>
            <a:ext cx="6106160" cy="68580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021838" y="-3309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92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DD8B997A-A2D0-468F-9D1A-2993D8DB03B5}" type="datetime1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4" y="6459792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582407" y="211750"/>
            <a:ext cx="3200400" cy="1501629"/>
          </a:xfrm>
        </p:spPr>
        <p:txBody>
          <a:bodyPr anchor="b">
            <a:normAutofit/>
          </a:bodyPr>
          <a:lstStyle>
            <a:lvl1pPr>
              <a:defRPr sz="8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582407" y="1855991"/>
            <a:ext cx="3200400" cy="43589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3500">
                <a:solidFill>
                  <a:srgbClr val="FFFFFF"/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814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ED30C-78FC-42A1-8374-95C05170FC21}" type="datetime1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2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3FA0A-5AC3-47E4-AEE4-125DE449B8AB}" type="datetime1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05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02E39-A326-4F29-9E58-AA349723D54B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5050172"/>
            <a:ext cx="12188825" cy="1807828"/>
          </a:xfrm>
          <a:prstGeom prst="rect">
            <a:avLst/>
          </a:prstGeom>
          <a:solidFill>
            <a:srgbClr val="F5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80" y="5008563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5382586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A3ED0-2B32-4F47-A4E3-E5BA24B47261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5050172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80" y="5008563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9758-3D24-4A08-A68F-02AE78AEF555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42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0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1775824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415185"/>
            <a:ext cx="12974320" cy="133400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8659-938C-4E41-AC7D-505D6FBEB079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10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" y="2645300"/>
            <a:ext cx="12188825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" y="2613296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646" y="2954250"/>
            <a:ext cx="11217667" cy="1334008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48659-938C-4E41-AC7D-505D6FBEB079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" y="4443208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3647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7765928" y="2525094"/>
            <a:ext cx="6858001" cy="180782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6004429" y="2562961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733663" y="2955481"/>
            <a:ext cx="5462821" cy="1331547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123786" y="3182491"/>
            <a:ext cx="6858001" cy="49302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328719" y="3438693"/>
            <a:ext cx="4822804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15000976" y="6459790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4179858" y="4569042"/>
            <a:ext cx="12188825" cy="6400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162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7765928" y="2525094"/>
            <a:ext cx="6858001" cy="1807828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6004429" y="2562961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733663" y="2955481"/>
            <a:ext cx="5462821" cy="1331547"/>
          </a:xfrm>
        </p:spPr>
        <p:txBody>
          <a:bodyPr anchor="b" anchorCtr="0">
            <a:normAutofit/>
          </a:bodyPr>
          <a:lstStyle>
            <a:lvl1pPr algn="ctr">
              <a:lnSpc>
                <a:spcPct val="85000"/>
              </a:lnSpc>
              <a:defRPr sz="8000" b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123786" y="3182491"/>
            <a:ext cx="6858001" cy="493024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j-lt"/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328719" y="3438693"/>
            <a:ext cx="4822804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15000976" y="6459790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4179858" y="4569042"/>
            <a:ext cx="12188825" cy="64008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87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400800"/>
            <a:ext cx="12192000" cy="457200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2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1AC848A-7786-4CD4-9051-10EDD27496F2}" type="datetime1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2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4" y="6459792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3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51" r:id="rId4"/>
    <p:sldLayoutId id="2147483667" r:id="rId5"/>
    <p:sldLayoutId id="2147483671" r:id="rId6"/>
    <p:sldLayoutId id="2147483675" r:id="rId7"/>
    <p:sldLayoutId id="2147483676" r:id="rId8"/>
    <p:sldLayoutId id="2147483678" r:id="rId9"/>
    <p:sldLayoutId id="2147483677" r:id="rId10"/>
    <p:sldLayoutId id="2147483672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65" r:id="rId17"/>
    <p:sldLayoutId id="2147483674" r:id="rId18"/>
    <p:sldLayoutId id="2147483662" r:id="rId19"/>
    <p:sldLayoutId id="2147483664" r:id="rId20"/>
    <p:sldLayoutId id="2147483666" r:id="rId21"/>
    <p:sldLayoutId id="2147483657" r:id="rId22"/>
    <p:sldLayoutId id="2147483668" r:id="rId23"/>
    <p:sldLayoutId id="2147483670" r:id="rId24"/>
    <p:sldLayoutId id="2147483661" r:id="rId25"/>
    <p:sldLayoutId id="2147483669" r:id="rId2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388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9" indent="-91439" algn="l" defTabSz="914388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4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0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0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77" indent="-182878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87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83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81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79" indent="-228597" algn="l" defTabSz="914388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6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smtClean="0"/>
              <a:t>TaskBomber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smtClean="0"/>
              <a:t>A Yellow Submarine Product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>
                <a:latin typeface="Bree Serif"/>
                <a:ea typeface="Bree Serif"/>
                <a:cs typeface="Bree Serif"/>
                <a:sym typeface="Bree Serif"/>
              </a:rPr>
              <a:t>Add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8582412" y="1855992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eg:</a:t>
            </a:r>
          </a:p>
          <a:p>
            <a:pPr marL="0" indent="0">
              <a:spcBef>
                <a:spcPts val="20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add </a:t>
            </a:r>
            <a:r>
              <a:rPr lang="en-SG"/>
              <a:t>homework due</a:t>
            </a: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 9pm  #1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8582411" y="2575427"/>
            <a:ext cx="3433193" cy="1169551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add [task name] [time] #[priority]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l="4017" t="5376" r="3805" b="12025"/>
          <a:stretch/>
        </p:blipFill>
        <p:spPr>
          <a:xfrm>
            <a:off x="327171" y="1493240"/>
            <a:ext cx="7508147" cy="426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686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>
                <a:latin typeface="Bree Serif"/>
                <a:ea typeface="Bree Serif"/>
                <a:cs typeface="Bree Serif"/>
                <a:sym typeface="Bree Serif"/>
              </a:rPr>
              <a:t>Add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8582412" y="2936152"/>
            <a:ext cx="3200399" cy="32787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Press </a:t>
            </a:r>
          </a:p>
          <a:p>
            <a:pPr marL="0" indent="0">
              <a:spcBef>
                <a:spcPts val="2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9977775" y="2936149"/>
            <a:ext cx="1456420" cy="630943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Enter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l="4017" t="5051" r="3187" b="12998"/>
          <a:stretch/>
        </p:blipFill>
        <p:spPr>
          <a:xfrm>
            <a:off x="327171" y="1476464"/>
            <a:ext cx="7558480" cy="42364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39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err="1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  <a:endParaRPr lang="en-SG"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</a:t>
            </a:r>
            <a:r>
              <a:rPr lang="en-SG" sz="3500">
                <a:solidFill>
                  <a:srgbClr val="FFFFFF"/>
                </a:solidFill>
              </a:rPr>
              <a:t>meeting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113" y="2868669"/>
            <a:ext cx="3937619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[task name] 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l="3740" t="5015" r="3306" b="11729"/>
          <a:stretch/>
        </p:blipFill>
        <p:spPr>
          <a:xfrm>
            <a:off x="4454556" y="1770080"/>
            <a:ext cx="7231311" cy="41106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38" name="Shape 238"/>
          <p:cNvSpPr/>
          <p:nvPr/>
        </p:nvSpPr>
        <p:spPr>
          <a:xfrm>
            <a:off x="4271526" y="4362951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498725" y="4522956"/>
            <a:ext cx="772800" cy="25199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329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 err="1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  <a:endParaRPr lang="en-SG"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</a:t>
            </a:r>
            <a:r>
              <a:rPr lang="en-SG" sz="3500">
                <a:solidFill>
                  <a:srgbClr val="FFFFFF"/>
                </a:solidFill>
              </a:rPr>
              <a:t>meeting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0" name="Shape 248"/>
          <p:cNvPicPr preferRelativeResize="0"/>
          <p:nvPr/>
        </p:nvPicPr>
        <p:blipFill rotWithShape="1">
          <a:blip r:embed="rId3">
            <a:alphaModFix/>
          </a:blip>
          <a:srcRect l="3632" t="6035" r="3630" b="11898"/>
          <a:stretch/>
        </p:blipFill>
        <p:spPr>
          <a:xfrm>
            <a:off x="4446166" y="1820411"/>
            <a:ext cx="7214532" cy="40518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35" name="Shape 235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7113" y="2868669"/>
            <a:ext cx="3937619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[task name] </a:t>
            </a:r>
          </a:p>
        </p:txBody>
      </p:sp>
      <p:sp>
        <p:nvSpPr>
          <p:cNvPr id="238" name="Shape 238"/>
          <p:cNvSpPr/>
          <p:nvPr/>
        </p:nvSpPr>
        <p:spPr>
          <a:xfrm>
            <a:off x="4271526" y="4362951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498725" y="4522956"/>
            <a:ext cx="772800" cy="25199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9752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2" y="210082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2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14444" y="2868669"/>
            <a:ext cx="3685913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[index] </a:t>
            </a: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l="3740" t="5356" r="3521" b="12408"/>
          <a:stretch/>
        </p:blipFill>
        <p:spPr>
          <a:xfrm>
            <a:off x="4454555" y="1786855"/>
            <a:ext cx="7214532" cy="40602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cxnSp>
        <p:nvCxnSpPr>
          <p:cNvPr id="260" name="Shape 260"/>
          <p:cNvCxnSpPr/>
          <p:nvPr/>
        </p:nvCxnSpPr>
        <p:spPr>
          <a:xfrm rot="10800000" flipH="1">
            <a:off x="2464055" y="3374225"/>
            <a:ext cx="2055899" cy="1255500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6473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Delete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457202" y="210082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delete 2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214451" y="2868677"/>
            <a:ext cx="3685800" cy="646799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delete [index] </a:t>
            </a:r>
          </a:p>
        </p:txBody>
      </p:sp>
      <p:pic>
        <p:nvPicPr>
          <p:cNvPr id="7" name="Shape 269"/>
          <p:cNvPicPr preferRelativeResize="0"/>
          <p:nvPr/>
        </p:nvPicPr>
        <p:blipFill rotWithShape="1">
          <a:blip r:embed="rId3">
            <a:alphaModFix/>
          </a:blip>
          <a:srcRect l="3416" t="5016" r="3522" b="11899"/>
          <a:stretch/>
        </p:blipFill>
        <p:spPr>
          <a:xfrm>
            <a:off x="4429391" y="1770083"/>
            <a:ext cx="7239699" cy="41022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0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basic format:</a:t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Search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582412" y="2359331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err="1"/>
              <a:t>eg</a:t>
            </a:r>
            <a:endParaRPr lang="en-SG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smtClean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mtClean="0">
                <a:solidFill>
                  <a:schemeClr val="accent1"/>
                </a:solidFill>
              </a:rPr>
              <a:t>search </a:t>
            </a:r>
            <a:r>
              <a:rPr lang="en-SG">
                <a:solidFill>
                  <a:schemeClr val="accent1"/>
                </a:solidFill>
              </a:rPr>
              <a:t>meeting</a:t>
            </a: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246379" y="3044843"/>
            <a:ext cx="3779184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Search [keyword]</a:t>
            </a: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l="3811" t="5376" r="3907" b="12025"/>
          <a:stretch/>
        </p:blipFill>
        <p:spPr>
          <a:xfrm>
            <a:off x="310393" y="1493240"/>
            <a:ext cx="7516536" cy="426999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056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582412" y="211747"/>
            <a:ext cx="3200399" cy="1501628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basic format:</a:t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/>
            </a:r>
            <a:br>
              <a:rPr lang="en-SG" sz="7200"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Search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582412" y="2359331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err="1"/>
              <a:t>eg</a:t>
            </a:r>
            <a:endParaRPr lang="en-SG"/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 smtClean="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SG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chemeClr val="accent1"/>
                </a:solidFill>
              </a:rPr>
              <a:t>search meeting</a:t>
            </a: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8246379" y="3044843"/>
            <a:ext cx="3779184" cy="6463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6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Search [keyword]</a:t>
            </a:r>
          </a:p>
        </p:txBody>
      </p:sp>
      <p:pic>
        <p:nvPicPr>
          <p:cNvPr id="8" name="Shape 287"/>
          <p:cNvPicPr preferRelativeResize="0"/>
          <p:nvPr/>
        </p:nvPicPr>
        <p:blipFill rotWithShape="1">
          <a:blip r:embed="rId3">
            <a:alphaModFix/>
          </a:blip>
          <a:srcRect l="3811" t="5219" r="3805" b="11532"/>
          <a:stretch/>
        </p:blipFill>
        <p:spPr>
          <a:xfrm>
            <a:off x="310394" y="1434518"/>
            <a:ext cx="7524924" cy="430355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313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/>
              <a:t>Update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57202" y="1522475"/>
            <a:ext cx="3200399" cy="4937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</a:rPr>
              <a:t>update `party `name `sleep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214501" y="2319402"/>
            <a:ext cx="3719937" cy="1162031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2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update `[target] `name `[new name]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l="3632" t="5864" r="3522" b="11730"/>
          <a:stretch/>
        </p:blipFill>
        <p:spPr>
          <a:xfrm>
            <a:off x="4446170" y="1812024"/>
            <a:ext cx="7222921" cy="40686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97" name="Shape 297"/>
          <p:cNvSpPr/>
          <p:nvPr/>
        </p:nvSpPr>
        <p:spPr>
          <a:xfrm>
            <a:off x="4271526" y="2746526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3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/>
              <a:t>Update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457202" y="1522475"/>
            <a:ext cx="3200399" cy="4937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Basic format: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eg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SzPct val="25000"/>
              <a:buNone/>
            </a:pPr>
            <a:r>
              <a:rPr lang="en-SG" sz="3500">
                <a:solidFill>
                  <a:srgbClr val="FFFFFF"/>
                </a:solidFill>
              </a:rPr>
              <a:t>update `party `name `sleep</a:t>
            </a: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20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indent="0">
              <a:spcBef>
                <a:spcPts val="1400"/>
              </a:spcBef>
              <a:buNone/>
            </a:pPr>
            <a:endParaRPr sz="3500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pic>
        <p:nvPicPr>
          <p:cNvPr id="9" name="Shape 306"/>
          <p:cNvPicPr preferRelativeResize="0"/>
          <p:nvPr/>
        </p:nvPicPr>
        <p:blipFill rotWithShape="1">
          <a:blip r:embed="rId3">
            <a:alphaModFix/>
          </a:blip>
          <a:srcRect l="4055" t="6271" r="3307" b="11956"/>
          <a:stretch/>
        </p:blipFill>
        <p:spPr>
          <a:xfrm>
            <a:off x="4488111" y="1853972"/>
            <a:ext cx="7172588" cy="40183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295" name="Shape 295"/>
          <p:cNvSpPr txBox="1"/>
          <p:nvPr/>
        </p:nvSpPr>
        <p:spPr>
          <a:xfrm>
            <a:off x="214501" y="2319400"/>
            <a:ext cx="3719937" cy="1136864"/>
          </a:xfrm>
          <a:prstGeom prst="rect">
            <a:avLst/>
          </a:prstGeom>
          <a:solidFill>
            <a:srgbClr val="EF413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2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update `[target] `name `[new name]</a:t>
            </a:r>
          </a:p>
        </p:txBody>
      </p:sp>
      <p:sp>
        <p:nvSpPr>
          <p:cNvPr id="297" name="Shape 297"/>
          <p:cNvSpPr/>
          <p:nvPr/>
        </p:nvSpPr>
        <p:spPr>
          <a:xfrm>
            <a:off x="4271526" y="2746526"/>
            <a:ext cx="3339955" cy="564948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89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smtClean="0"/>
              <a:t>Help Basic Edit</a:t>
            </a:r>
            <a:endParaRPr lang="en-S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SG" smtClean="0"/>
              <a:t>Type “</a:t>
            </a:r>
            <a:r>
              <a:rPr lang="en-SG" smtClean="0">
                <a:solidFill>
                  <a:schemeClr val="accent1"/>
                </a:solidFill>
              </a:rPr>
              <a:t>SOS</a:t>
            </a:r>
            <a:r>
              <a:rPr lang="en-SG"/>
              <a:t>” to find out the basic </a:t>
            </a:r>
            <a:r>
              <a:rPr lang="en-SG" smtClean="0"/>
              <a:t>command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15322"/>
              </p:ext>
            </p:extLst>
          </p:nvPr>
        </p:nvGraphicFramePr>
        <p:xfrm>
          <a:off x="1953848" y="-163425"/>
          <a:ext cx="5805969" cy="9849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1690"/>
                <a:gridCol w="612396"/>
                <a:gridCol w="115721"/>
                <a:gridCol w="161791"/>
                <a:gridCol w="1324785"/>
                <a:gridCol w="478286"/>
                <a:gridCol w="1971300"/>
              </a:tblGrid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Adding of tasks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floating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by </a:t>
                      </a:r>
                      <a:r>
                        <a:rPr lang="en-US" sz="1600" b="0" u="sng">
                          <a:effectLst/>
                        </a:rPr>
                        <a:t>Date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deadline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r>
                        <a:rPr lang="en-US" sz="1600" b="0">
                          <a:effectLst/>
                        </a:rPr>
                        <a:t> by </a:t>
                      </a:r>
                      <a:r>
                        <a:rPr lang="en-US" sz="1600" b="0" u="sng">
                          <a:effectLst/>
                        </a:rPr>
                        <a:t>7pm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from </a:t>
                      </a:r>
                      <a:r>
                        <a:rPr lang="en-US" sz="1600" b="0" u="sng">
                          <a:effectLst/>
                        </a:rPr>
                        <a:t>start</a:t>
                      </a:r>
                      <a:r>
                        <a:rPr lang="en-US" sz="1600" b="0">
                          <a:effectLst/>
                        </a:rPr>
                        <a:t> to </a:t>
                      </a:r>
                      <a:r>
                        <a:rPr lang="en-US" sz="1600" b="0" u="sng">
                          <a:effectLst/>
                        </a:rPr>
                        <a:t>end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task with a specific start and end time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r>
                        <a:rPr lang="en-US" sz="1600" b="0">
                          <a:effectLst/>
                        </a:rPr>
                        <a:t> from </a:t>
                      </a:r>
                      <a:r>
                        <a:rPr lang="en-US" sz="1600" b="0" u="sng">
                          <a:effectLst/>
                        </a:rPr>
                        <a:t>5pm</a:t>
                      </a:r>
                      <a:r>
                        <a:rPr lang="en-US" sz="1600" b="0">
                          <a:effectLst/>
                        </a:rPr>
                        <a:t> to </a:t>
                      </a:r>
                      <a:r>
                        <a:rPr lang="en-US" sz="1600" b="0" u="sng">
                          <a:effectLst/>
                        </a:rPr>
                        <a:t>7pm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Task 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>
                          <a:effectLst/>
                        </a:rPr>
                        <a:t>#1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a task of priority 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Add </a:t>
                      </a:r>
                      <a:r>
                        <a:rPr lang="en-US" sz="1600" b="0" u="sng">
                          <a:effectLst/>
                        </a:rPr>
                        <a:t>groceries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>
                          <a:effectLst/>
                        </a:rPr>
                        <a:t>#1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400" b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TaskBomber mistaken your task name</a:t>
                      </a:r>
                      <a: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a command </a:t>
                      </a:r>
                      <a:r>
                        <a:rPr lang="en-SG" sz="1400" b="0" baseline="0" err="1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use “ “ </a:t>
                      </a:r>
                      <a:b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SG" sz="14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E.g. Watch “tomorrow” The Movie</a:t>
                      </a:r>
                      <a:endParaRPr lang="en-SG" sz="1400" b="0" u="sng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Deleting specific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</a:t>
                      </a:r>
                      <a:r>
                        <a:rPr lang="en-US" sz="1600" b="0" u="sng">
                          <a:effectLst/>
                        </a:rPr>
                        <a:t>index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the task of the given index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1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</a:t>
                      </a:r>
                      <a:r>
                        <a:rPr lang="en-US" sz="1600" b="0" u="sng">
                          <a:effectLst/>
                        </a:rPr>
                        <a:t>task keyword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</a:t>
                      </a:r>
                      <a:r>
                        <a:rPr lang="en-US" sz="1600" b="0" smtClean="0">
                          <a:effectLst/>
                        </a:rPr>
                        <a:t>first task </a:t>
                      </a:r>
                      <a:r>
                        <a:rPr lang="en-US" sz="1600" b="0">
                          <a:effectLst/>
                        </a:rPr>
                        <a:t>with the given keyword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Delete shopping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Editing of task 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`Task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`#</a:t>
                      </a:r>
                      <a:r>
                        <a:rPr lang="en-US" sz="1600" b="0" smtClean="0">
                          <a:effectLst/>
                        </a:rPr>
                        <a:t> </a:t>
                      </a:r>
                      <a:r>
                        <a:rPr lang="en-US" sz="1600" b="0" u="sng" smtClean="0">
                          <a:effectLst/>
                        </a:rPr>
                        <a:t> `new</a:t>
                      </a:r>
                      <a:r>
                        <a:rPr lang="en-US" sz="1600" b="0" smtClean="0">
                          <a:effectLst/>
                        </a:rPr>
                        <a:t> </a:t>
                      </a:r>
                      <a:r>
                        <a:rPr lang="en-US" sz="1600" b="0" u="sng" smtClean="0">
                          <a:effectLst/>
                        </a:rPr>
                        <a:t> </a:t>
                      </a:r>
                      <a:r>
                        <a:rPr lang="en-US" sz="1600" b="0" u="sng">
                          <a:effectLst/>
                        </a:rPr>
                        <a:t>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Change the priority of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`groceries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`#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`#</a:t>
                      </a:r>
                      <a:r>
                        <a:rPr lang="en-US" sz="1600" b="0" u="sng">
                          <a:effectLst/>
                        </a:rPr>
                        <a:t>2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60655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`Task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`name</a:t>
                      </a:r>
                      <a:r>
                        <a:rPr lang="en-US" sz="1600" b="0" smtClean="0">
                          <a:effectLst/>
                        </a:rPr>
                        <a:t>   </a:t>
                      </a:r>
                      <a:r>
                        <a:rPr lang="en-US" sz="1600" b="0" u="sng" smtClean="0">
                          <a:effectLst/>
                        </a:rPr>
                        <a:t>`new </a:t>
                      </a:r>
                      <a:r>
                        <a:rPr lang="en-US" sz="1600" b="0" u="sng">
                          <a:effectLst/>
                        </a:rPr>
                        <a:t>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Change the name of task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`groceries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`name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`buy </a:t>
                      </a:r>
                      <a:r>
                        <a:rPr lang="en-US" sz="1600" b="0" u="sng">
                          <a:effectLst/>
                        </a:rPr>
                        <a:t>fruits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`Task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r>
                        <a:rPr lang="en-US" sz="1600" b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`date</a:t>
                      </a:r>
                      <a:r>
                        <a:rPr lang="en-US" sz="1600" b="0" smtClean="0">
                          <a:effectLst/>
                        </a:rPr>
                        <a:t>   </a:t>
                      </a:r>
                      <a:r>
                        <a:rPr lang="en-US" sz="1600" b="0" u="sng" smtClean="0">
                          <a:effectLst/>
                        </a:rPr>
                        <a:t>`new </a:t>
                      </a:r>
                      <a:r>
                        <a:rPr lang="en-US" sz="1600" b="0" u="sng">
                          <a:effectLst/>
                        </a:rPr>
                        <a:t>Detail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Change date of </a:t>
                      </a:r>
                      <a:r>
                        <a:rPr lang="en-US" sz="1600" b="0" smtClean="0">
                          <a:effectLst/>
                        </a:rPr>
                        <a:t>task (</a:t>
                      </a:r>
                      <a:r>
                        <a:rPr lang="en-US" sz="1600" b="0" err="1" smtClean="0">
                          <a:effectLst/>
                        </a:rPr>
                        <a:t>startTime</a:t>
                      </a:r>
                      <a:r>
                        <a:rPr lang="en-US" sz="1600" b="0" baseline="0" smtClean="0">
                          <a:effectLst/>
                        </a:rPr>
                        <a:t> or </a:t>
                      </a:r>
                      <a:r>
                        <a:rPr lang="en-US" sz="1600" b="0" baseline="0" err="1" smtClean="0">
                          <a:effectLst/>
                        </a:rPr>
                        <a:t>endTime</a:t>
                      </a:r>
                      <a:r>
                        <a:rPr lang="en-US" sz="1600" b="0" baseline="0" smtClean="0">
                          <a:effectLst/>
                        </a:rPr>
                        <a:t>)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Edit </a:t>
                      </a:r>
                      <a:r>
                        <a:rPr lang="en-US" sz="1600" b="0" u="sng" smtClean="0">
                          <a:effectLst/>
                        </a:rPr>
                        <a:t>`groceries</a:t>
                      </a:r>
                      <a:r>
                        <a:rPr lang="en-US" sz="1600" b="0" smtClean="0">
                          <a:effectLst/>
                        </a:rPr>
                        <a:t>  </a:t>
                      </a:r>
                      <a:r>
                        <a:rPr lang="en-US" sz="1600" b="0" u="sng" smtClean="0">
                          <a:effectLst/>
                        </a:rPr>
                        <a:t>`</a:t>
                      </a:r>
                      <a:r>
                        <a:rPr lang="en-US" sz="1600" b="0" u="sng" err="1" smtClean="0">
                          <a:effectLst/>
                        </a:rPr>
                        <a:t>startTime</a:t>
                      </a:r>
                      <a:r>
                        <a:rPr lang="en-US" sz="1600" b="0" u="sng" smtClean="0">
                          <a:effectLst/>
                        </a:rPr>
                        <a:t> `10 </a:t>
                      </a:r>
                      <a:r>
                        <a:rPr lang="en-US" sz="1600" b="0" u="sng" err="1">
                          <a:effectLst/>
                        </a:rPr>
                        <a:t>oct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4808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>
                          <a:effectLst/>
                        </a:rPr>
                        <a:t>type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the task with matching task names, priorities or date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7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>
                          <a:effectLst/>
                        </a:rPr>
                        <a:t>errands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>
                          <a:effectLst/>
                        </a:rPr>
                        <a:t>#2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Search </a:t>
                      </a:r>
                      <a:r>
                        <a:rPr lang="en-US" sz="1600" b="0" u="sng" smtClean="0">
                          <a:effectLst/>
                        </a:rPr>
                        <a:t>30/Oct</a:t>
                      </a:r>
                    </a:p>
                    <a:p>
                      <a:pPr marL="0" marR="0" indent="0" algn="l" defTabSz="914388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US" sz="16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#2 errands</a:t>
                      </a:r>
                      <a:endParaRPr lang="en-US" sz="1600" b="0" u="sng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30/Oct</a:t>
                      </a:r>
                      <a:r>
                        <a:rPr lang="en-US" sz="16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#2 errands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60655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 </a:t>
                      </a:r>
                      <a:r>
                        <a:rPr lang="en-US" sz="1600" b="0" u="sng">
                          <a:effectLst/>
                        </a:rPr>
                        <a:t>type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Sorts the given type alphabetically or numerically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 </a:t>
                      </a:r>
                      <a:r>
                        <a:rPr lang="en-US" sz="1600" b="0" u="sng">
                          <a:effectLst/>
                        </a:rPr>
                        <a:t>Name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</a:t>
                      </a:r>
                      <a:r>
                        <a:rPr lang="en-US" sz="1600" b="0" u="sng">
                          <a:effectLst/>
                        </a:rPr>
                        <a:t> #</a:t>
                      </a:r>
                      <a:endParaRPr lang="en-SG" sz="12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Sort </a:t>
                      </a:r>
                      <a:r>
                        <a:rPr lang="en-US" sz="1600" b="0" u="sng" smtClean="0">
                          <a:effectLst/>
                        </a:rPr>
                        <a:t>time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120219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Undo/Redo changes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 your last typed input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24043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 any previous undo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Redo</a:t>
                      </a: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447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57202" y="1946246"/>
            <a:ext cx="3200399" cy="435895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ftr" idx="11"/>
          </p:nvPr>
        </p:nvSpPr>
        <p:spPr>
          <a:xfrm>
            <a:off x="4800607" y="6459790"/>
            <a:ext cx="4648199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340804" y="3360419"/>
            <a:ext cx="3316797" cy="630943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l="3524" t="5258" r="3522" b="11827"/>
          <a:stretch/>
        </p:blipFill>
        <p:spPr>
          <a:xfrm>
            <a:off x="4437779" y="1778467"/>
            <a:ext cx="7231311" cy="40938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94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457202" y="194624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40805" y="3360420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340803" y="4450989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priority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l="3740" t="5355" r="3415" b="12069"/>
          <a:stretch/>
        </p:blipFill>
        <p:spPr>
          <a:xfrm>
            <a:off x="4454560" y="1786858"/>
            <a:ext cx="7222921" cy="40770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668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57202" y="302006"/>
            <a:ext cx="3200399" cy="10913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FFFFFF"/>
              </a:buClr>
              <a:buSzPct val="25000"/>
            </a:pPr>
            <a:r>
              <a:rPr lang="en-SG" sz="7200">
                <a:latin typeface="Bree Serif"/>
                <a:ea typeface="Bree Serif"/>
                <a:cs typeface="Bree Serif"/>
                <a:sym typeface="Bree Serif"/>
              </a:rPr>
              <a:t>Sort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457202" y="1946247"/>
            <a:ext cx="3200399" cy="43589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SG" sz="3500">
                <a:solidFill>
                  <a:srgbClr val="FFFFFF"/>
                </a:solidFill>
                <a:ea typeface="Overlock"/>
                <a:cs typeface="Overlock"/>
                <a:sym typeface="Overlock"/>
              </a:rPr>
              <a:t>Command to type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ftr" idx="11"/>
          </p:nvPr>
        </p:nvSpPr>
        <p:spPr>
          <a:xfrm>
            <a:off x="4800607" y="6459791"/>
            <a:ext cx="4648199" cy="3650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buSzPct val="25000"/>
            </a:pPr>
            <a:r>
              <a:rPr lang="en-SG" cap="none">
                <a:solidFill>
                  <a:schemeClr val="lt2"/>
                </a:solidFill>
                <a:latin typeface="Overlock"/>
                <a:ea typeface="Overlock"/>
                <a:cs typeface="Overlock"/>
                <a:sym typeface="Overlock"/>
              </a:rPr>
              <a:t>A Yellow Submarine Project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340805" y="3360420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name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340803" y="4450989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priority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340803" y="5541565"/>
            <a:ext cx="3316799" cy="630899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SG" sz="3500">
                <a:solidFill>
                  <a:schemeClr val="accent1"/>
                </a:solidFill>
                <a:latin typeface="Overlock"/>
                <a:ea typeface="Overlock"/>
                <a:cs typeface="Overlock"/>
                <a:sym typeface="Overlock"/>
              </a:rPr>
              <a:t>Sort time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l="3740" t="6072" r="3521" b="12032"/>
          <a:stretch/>
        </p:blipFill>
        <p:spPr>
          <a:xfrm>
            <a:off x="4454555" y="1845581"/>
            <a:ext cx="7214532" cy="40434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03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mtClean="0"/>
              <a:t>Clear</a:t>
            </a:r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7"/>
          <a:stretch/>
        </p:blipFill>
        <p:spPr>
          <a:xfrm>
            <a:off x="4800606" y="1554300"/>
            <a:ext cx="6492875" cy="331132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57200" y="2100827"/>
            <a:ext cx="3200400" cy="435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3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nn-NO" altLang="zh-CN"/>
              <a:t>Command to type</a:t>
            </a:r>
          </a:p>
          <a:p>
            <a:pPr>
              <a:spcBef>
                <a:spcPts val="0"/>
              </a:spcBef>
            </a:pPr>
            <a:endParaRPr lang="nn-NO"/>
          </a:p>
          <a:p>
            <a:pPr>
              <a:spcBef>
                <a:spcPts val="0"/>
              </a:spcBef>
            </a:pPr>
            <a:endParaRPr lang="nn-NO"/>
          </a:p>
          <a:p>
            <a:pPr>
              <a:spcBef>
                <a:spcPts val="0"/>
              </a:spcBef>
            </a:pPr>
            <a:endParaRPr lang="nn-NO"/>
          </a:p>
          <a:p>
            <a:pPr>
              <a:spcBef>
                <a:spcPts val="0"/>
              </a:spcBef>
            </a:pPr>
            <a:endParaRPr lang="nn-NO"/>
          </a:p>
          <a:p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457200" y="3633977"/>
            <a:ext cx="3200400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>
                <a:solidFill>
                  <a:schemeClr val="accent1"/>
                </a:solidFill>
              </a:rPr>
              <a:t>clear</a:t>
            </a:r>
            <a:endParaRPr lang="zh-CN" altLang="en-US" sz="3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9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smtClean="0"/>
              <a:t>Undo</a:t>
            </a:r>
            <a:endParaRPr lang="en-SG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5"/>
          <a:stretch/>
        </p:blipFill>
        <p:spPr>
          <a:xfrm>
            <a:off x="4800606" y="1554297"/>
            <a:ext cx="6492875" cy="331971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0088" y="3615658"/>
            <a:ext cx="3200400" cy="1091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/>
              <a:t>Redo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457200" y="5306142"/>
            <a:ext cx="3200400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>
                <a:solidFill>
                  <a:schemeClr val="accent1"/>
                </a:solidFill>
              </a:rPr>
              <a:t>redo</a:t>
            </a:r>
            <a:endParaRPr lang="zh-CN" altLang="en-US" sz="3600">
              <a:solidFill>
                <a:schemeClr val="accent1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58630" y="1873612"/>
            <a:ext cx="3316797" cy="630942"/>
          </a:xfrm>
          <a:prstGeom prst="rect">
            <a:avLst/>
          </a:prstGeom>
          <a:solidFill>
            <a:srgbClr val="00609C"/>
          </a:solidFill>
        </p:spPr>
        <p:txBody>
          <a:bodyPr wrap="square" rtlCol="0">
            <a:spAutoFit/>
          </a:bodyPr>
          <a:lstStyle/>
          <a:p>
            <a:r>
              <a:rPr lang="en-US" altLang="zh-CN" sz="3500">
                <a:solidFill>
                  <a:schemeClr val="accent1"/>
                </a:solidFill>
              </a:rPr>
              <a:t>undo</a:t>
            </a:r>
          </a:p>
        </p:txBody>
      </p:sp>
    </p:spTree>
    <p:extLst>
      <p:ext uri="{BB962C8B-B14F-4D97-AF65-F5344CB8AC3E}">
        <p14:creationId xmlns:p14="http://schemas.microsoft.com/office/powerpoint/2010/main" val="22256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30617" y="-124737"/>
            <a:ext cx="6857995" cy="13340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1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/>
              <a:t>Help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46197" y="1378255"/>
            <a:ext cx="11426831" cy="3282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marL="0" indent="0" algn="l" defTabSz="914411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6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11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17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23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29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34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40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46" indent="0" algn="l" defTabSz="914411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/>
              <a:t>Type The following commands to find out more!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54209"/>
              </p:ext>
            </p:extLst>
          </p:nvPr>
        </p:nvGraphicFramePr>
        <p:xfrm>
          <a:off x="327205" y="2349375"/>
          <a:ext cx="540684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521"/>
                <a:gridCol w="2600325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SOS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Quick start for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TaskBomber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130696"/>
              </p:ext>
            </p:extLst>
          </p:nvPr>
        </p:nvGraphicFramePr>
        <p:xfrm>
          <a:off x="346198" y="3850928"/>
          <a:ext cx="5450042" cy="811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643"/>
                <a:gridCol w="2849399"/>
              </a:tblGrid>
              <a:tr h="811601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Basic</a:t>
                      </a:r>
                      <a:r>
                        <a:rPr lang="en-SG" sz="3200" b="0" baseline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( `</a:t>
                      </a:r>
                      <a:r>
                        <a:rPr lang="en-SG" sz="3200" b="0" err="1" smtClean="0">
                          <a:solidFill>
                            <a:schemeClr val="accent1"/>
                          </a:solidFill>
                        </a:rPr>
                        <a:t>hb</a:t>
                      </a:r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Full cheat sheet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38811"/>
              </p:ext>
            </p:extLst>
          </p:nvPr>
        </p:nvGraphicFramePr>
        <p:xfrm>
          <a:off x="6166032" y="3850928"/>
          <a:ext cx="5505490" cy="811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445"/>
                <a:gridCol w="2537045"/>
              </a:tblGrid>
              <a:tr h="811601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Advance (</a:t>
                      </a:r>
                      <a:r>
                        <a:rPr lang="en-SG" sz="3200" b="0" baseline="0" smtClean="0">
                          <a:solidFill>
                            <a:schemeClr val="accent1"/>
                          </a:solidFill>
                        </a:rPr>
                        <a:t> `ha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Advance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guide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386648"/>
              </p:ext>
            </p:extLst>
          </p:nvPr>
        </p:nvGraphicFramePr>
        <p:xfrm>
          <a:off x="2784480" y="5316744"/>
          <a:ext cx="662622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8104"/>
                <a:gridCol w="4048119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Credit</a:t>
                      </a:r>
                      <a:r>
                        <a:rPr lang="en-SG" sz="3200" b="0" baseline="0" smtClean="0">
                          <a:solidFill>
                            <a:schemeClr val="accent1"/>
                          </a:solidFill>
                        </a:rPr>
                        <a:t> ( `cd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The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sailors behind this project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661781"/>
              </p:ext>
            </p:extLst>
          </p:nvPr>
        </p:nvGraphicFramePr>
        <p:xfrm>
          <a:off x="6166031" y="2359196"/>
          <a:ext cx="5505491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920"/>
                <a:gridCol w="2546571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Shortcuts ( `</a:t>
                      </a:r>
                      <a:r>
                        <a:rPr lang="en-SG" sz="3200" b="0" err="1" smtClean="0">
                          <a:solidFill>
                            <a:schemeClr val="accent1"/>
                          </a:solidFill>
                        </a:rPr>
                        <a:t>sc</a:t>
                      </a:r>
                      <a:r>
                        <a:rPr lang="en-SG" sz="3200" b="0" smtClean="0">
                          <a:solidFill>
                            <a:schemeClr val="accent1"/>
                          </a:solidFill>
                        </a:rPr>
                        <a:t> )</a:t>
                      </a:r>
                      <a:endParaRPr lang="en-SG" sz="3200" b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rgbClr val="EF41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b="0" smtClean="0">
                          <a:solidFill>
                            <a:srgbClr val="CF9E26"/>
                          </a:solidFill>
                        </a:rPr>
                        <a:t>Shortcut for faster</a:t>
                      </a:r>
                      <a:r>
                        <a:rPr lang="en-SG" sz="2400" b="0" baseline="0" smtClean="0">
                          <a:solidFill>
                            <a:srgbClr val="CF9E26"/>
                          </a:solidFill>
                        </a:rPr>
                        <a:t> typing</a:t>
                      </a:r>
                      <a:endParaRPr lang="en-SG" sz="2400" b="0">
                        <a:solidFill>
                          <a:srgbClr val="CF9E26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89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543" y="202719"/>
            <a:ext cx="10058400" cy="845911"/>
          </a:xfrm>
        </p:spPr>
        <p:txBody>
          <a:bodyPr/>
          <a:lstStyle/>
          <a:p>
            <a:r>
              <a:rPr lang="en-SG" smtClean="0">
                <a:solidFill>
                  <a:schemeClr val="bg2"/>
                </a:solidFill>
              </a:rPr>
              <a:t>The Sailors</a:t>
            </a:r>
            <a:endParaRPr lang="en-SG">
              <a:solidFill>
                <a:schemeClr val="bg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pic>
        <p:nvPicPr>
          <p:cNvPr id="1026" name="Picture 2" descr="IMG_66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" t="8510" r="3070" b="14878"/>
          <a:stretch/>
        </p:blipFill>
        <p:spPr bwMode="auto">
          <a:xfrm>
            <a:off x="3781700" y="1412449"/>
            <a:ext cx="2003175" cy="2120212"/>
          </a:xfrm>
          <a:prstGeom prst="ellipse">
            <a:avLst/>
          </a:prstGeom>
          <a:ln w="79375">
            <a:solidFill>
              <a:srgbClr val="FCFCF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IMG_6800 (1)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b="15628"/>
          <a:stretch/>
        </p:blipFill>
        <p:spPr bwMode="auto">
          <a:xfrm>
            <a:off x="9202974" y="1401542"/>
            <a:ext cx="2001109" cy="211292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6A4BB55BDF9B6F6B208505D4C9044F0"/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8" t="12556" r="11613" b="22509"/>
          <a:stretch/>
        </p:blipFill>
        <p:spPr bwMode="auto">
          <a:xfrm>
            <a:off x="6478859" y="1401544"/>
            <a:ext cx="2030137" cy="211292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IMG_667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" t="4572" r="-933" b="17167"/>
          <a:stretch/>
        </p:blipFill>
        <p:spPr bwMode="auto">
          <a:xfrm>
            <a:off x="1010333" y="1412450"/>
            <a:ext cx="2077385" cy="2102015"/>
          </a:xfrm>
          <a:prstGeom prst="ellipse">
            <a:avLst/>
          </a:prstGeom>
          <a:noFill/>
          <a:ln w="793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5303" y="3710508"/>
            <a:ext cx="2122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Da Xuan</a:t>
            </a:r>
          </a:p>
          <a:p>
            <a:pPr algn="ctr"/>
            <a:endParaRPr lang="en-SG" sz="2400"/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Logic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2081" y="3710507"/>
            <a:ext cx="21224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Su Mei</a:t>
            </a:r>
          </a:p>
          <a:p>
            <a:pPr algn="ctr"/>
            <a:endParaRPr lang="en-SG" sz="2400"/>
          </a:p>
          <a:p>
            <a:pPr algn="ctr"/>
            <a:r>
              <a:rPr lang="en-SG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Captain</a:t>
            </a:r>
          </a:p>
          <a:p>
            <a:pPr algn="ctr"/>
            <a:r>
              <a:rPr lang="en-SG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User </a:t>
            </a:r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Interface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Undo/Redo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3992" y="3710511"/>
            <a:ext cx="2359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Bai </a:t>
            </a:r>
            <a:r>
              <a:rPr lang="en-SG" sz="3600" u="sng" err="1"/>
              <a:t>Chuan</a:t>
            </a:r>
            <a:endParaRPr lang="en-SG" sz="3600" u="sng"/>
          </a:p>
          <a:p>
            <a:pPr algn="ctr"/>
            <a:endParaRPr lang="en-SG" sz="2400"/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Storage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02976" y="3710507"/>
            <a:ext cx="21224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u="sng"/>
              <a:t>Adrian</a:t>
            </a:r>
          </a:p>
          <a:p>
            <a:pPr algn="ctr"/>
            <a:endParaRPr lang="en-SG" sz="2400"/>
          </a:p>
          <a:p>
            <a:pPr algn="ctr"/>
            <a:r>
              <a:rPr lang="en-SG" sz="2400">
                <a:latin typeface="Segoe UI Semibold" panose="020B0702040204020203" pitchFamily="34" charset="0"/>
                <a:cs typeface="Segoe UI Semibold" panose="020B0702040204020203" pitchFamily="34" charset="0"/>
              </a:rPr>
              <a:t>Special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Feature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Design</a:t>
            </a:r>
          </a:p>
          <a:p>
            <a:pPr algn="ctr"/>
            <a:r>
              <a:rPr lang="en-SG" sz="240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…</a:t>
            </a:r>
            <a:endParaRPr lang="en-SG" sz="2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98" y="2707707"/>
            <a:ext cx="9296585" cy="1334008"/>
          </a:xfrm>
        </p:spPr>
        <p:txBody>
          <a:bodyPr/>
          <a:lstStyle/>
          <a:p>
            <a:pPr algn="ctr"/>
            <a:r>
              <a:rPr lang="en-SG" smtClean="0"/>
              <a:t>S.O.S.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12679"/>
              </p:ext>
            </p:extLst>
          </p:nvPr>
        </p:nvGraphicFramePr>
        <p:xfrm>
          <a:off x="838508" y="255989"/>
          <a:ext cx="3552825" cy="929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8480"/>
                <a:gridCol w="1424345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Add a task (</a:t>
                      </a:r>
                      <a:r>
                        <a:rPr lang="en-US" sz="1900" b="0" baseline="0" smtClean="0">
                          <a:solidFill>
                            <a:schemeClr val="accent1"/>
                          </a:solidFill>
                          <a:effectLst/>
                        </a:rPr>
                        <a:t> `a 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87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Add </a:t>
                      </a:r>
                      <a:r>
                        <a:rPr lang="en-US" sz="1900" b="0" u="sng">
                          <a:effectLst/>
                        </a:rPr>
                        <a:t>Task Name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Add </a:t>
                      </a:r>
                      <a:r>
                        <a:rPr lang="en-US" sz="1900" b="0" u="sng" smtClean="0">
                          <a:effectLst/>
                        </a:rPr>
                        <a:t>Meeting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724687"/>
              </p:ext>
            </p:extLst>
          </p:nvPr>
        </p:nvGraphicFramePr>
        <p:xfrm>
          <a:off x="5658028" y="264971"/>
          <a:ext cx="5894072" cy="6812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7425"/>
                <a:gridCol w="2236647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Delete the task of the</a:t>
                      </a:r>
                      <a:r>
                        <a:rPr lang="en-US" sz="1900" b="0" baseline="0" smtClean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given index ( `d 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Delete </a:t>
                      </a:r>
                      <a:r>
                        <a:rPr lang="en-US" sz="1900" b="0" u="sng">
                          <a:effectLst/>
                        </a:rPr>
                        <a:t>index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Delete 1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682385"/>
              </p:ext>
            </p:extLst>
          </p:nvPr>
        </p:nvGraphicFramePr>
        <p:xfrm>
          <a:off x="5658028" y="1331151"/>
          <a:ext cx="5894072" cy="929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66173"/>
                <a:gridCol w="2227899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Edit a detail of</a:t>
                      </a:r>
                      <a:r>
                        <a:rPr lang="en-US" sz="1900" b="0" baseline="0" smtClean="0">
                          <a:solidFill>
                            <a:schemeClr val="accent1"/>
                          </a:solidFill>
                          <a:effectLst/>
                        </a:rPr>
                        <a:t> specific task ( `e 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087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Edit </a:t>
                      </a:r>
                      <a:r>
                        <a:rPr lang="en-US" sz="1900" b="0" u="none" smtClean="0">
                          <a:effectLst/>
                        </a:rPr>
                        <a:t>`</a:t>
                      </a:r>
                      <a:r>
                        <a:rPr lang="en-US" sz="1900" b="0" u="sng" smtClean="0">
                          <a:effectLst/>
                        </a:rPr>
                        <a:t>Task Name</a:t>
                      </a:r>
                      <a:r>
                        <a:rPr lang="en-US" sz="1900" b="0" u="none" smtClean="0">
                          <a:effectLst/>
                        </a:rPr>
                        <a:t> `</a:t>
                      </a:r>
                      <a:r>
                        <a:rPr lang="en-US" sz="1900" b="0" u="sng" baseline="0" smtClean="0">
                          <a:effectLst/>
                        </a:rPr>
                        <a:t>Type</a:t>
                      </a:r>
                      <a:r>
                        <a:rPr lang="en-US" sz="1900" b="0" u="none" baseline="0" smtClean="0">
                          <a:effectLst/>
                        </a:rPr>
                        <a:t> `</a:t>
                      </a:r>
                      <a:r>
                        <a:rPr lang="en-US" sz="1900" b="0" u="sng" baseline="0" smtClean="0">
                          <a:effectLst/>
                        </a:rPr>
                        <a:t>New Details</a:t>
                      </a:r>
                      <a:endParaRPr lang="en-SG" sz="1100" b="0" u="sng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</a:rPr>
                        <a:t>Edit</a:t>
                      </a:r>
                      <a:r>
                        <a:rPr lang="en-US" sz="1900" b="0" u="none">
                          <a:effectLst/>
                        </a:rPr>
                        <a:t> </a:t>
                      </a:r>
                      <a:r>
                        <a:rPr lang="en-US" sz="1900" b="0" u="none" smtClean="0">
                          <a:effectLst/>
                        </a:rPr>
                        <a:t>`</a:t>
                      </a:r>
                      <a:r>
                        <a:rPr lang="en-US" sz="1900" b="0" u="sng" smtClean="0">
                          <a:effectLst/>
                        </a:rPr>
                        <a:t>meeting</a:t>
                      </a:r>
                      <a:r>
                        <a:rPr lang="en-US" sz="1900" b="0" u="none" baseline="0" smtClean="0">
                          <a:effectLst/>
                        </a:rPr>
                        <a:t> `</a:t>
                      </a:r>
                      <a:r>
                        <a:rPr lang="en-US" sz="1900" b="0" u="sng" smtClean="0">
                          <a:effectLst/>
                        </a:rPr>
                        <a:t>#</a:t>
                      </a:r>
                      <a:r>
                        <a:rPr lang="en-US" sz="1900" b="0" smtClean="0">
                          <a:effectLst/>
                        </a:rPr>
                        <a:t>  </a:t>
                      </a:r>
                      <a:r>
                        <a:rPr lang="en-US" sz="1900" b="0" u="none" smtClean="0">
                          <a:effectLst/>
                        </a:rPr>
                        <a:t>`</a:t>
                      </a:r>
                      <a:r>
                        <a:rPr lang="en-US" sz="1900" b="0" u="sng" smtClean="0">
                          <a:effectLst/>
                        </a:rPr>
                        <a:t>#</a:t>
                      </a:r>
                      <a:r>
                        <a:rPr lang="en-US" sz="1900" b="0" u="sng">
                          <a:effectLst/>
                        </a:rPr>
                        <a:t>2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585265"/>
              </p:ext>
            </p:extLst>
          </p:nvPr>
        </p:nvGraphicFramePr>
        <p:xfrm>
          <a:off x="5658028" y="4926689"/>
          <a:ext cx="5894072" cy="1259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81251"/>
                <a:gridCol w="2112821"/>
              </a:tblGrid>
              <a:tr h="33036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Display matching task name, priority or day </a:t>
                      </a:r>
                      <a:r>
                        <a:rPr lang="en-US" sz="1900" b="0" u="none" smtClean="0">
                          <a:solidFill>
                            <a:schemeClr val="accent1"/>
                          </a:solidFill>
                          <a:effectLst/>
                        </a:rPr>
                        <a:t>( `f )</a:t>
                      </a:r>
                      <a:endParaRPr lang="en-SG" sz="1100" b="0" u="non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13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Find </a:t>
                      </a:r>
                      <a:r>
                        <a:rPr lang="en-US" sz="1900" b="0" u="sng" smtClean="0">
                          <a:effectLst/>
                        </a:rPr>
                        <a:t>type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Find </a:t>
                      </a:r>
                      <a:r>
                        <a:rPr lang="en-US" sz="1900" b="0" u="sng" smtClean="0">
                          <a:effectLst/>
                        </a:rPr>
                        <a:t>errands</a:t>
                      </a:r>
                      <a:endParaRPr lang="en-SG" sz="1100" b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u="none" smtClean="0">
                          <a:effectLst/>
                        </a:rPr>
                        <a:t>Find</a:t>
                      </a:r>
                      <a:r>
                        <a:rPr lang="en-US" sz="1900" b="0" u="none" baseline="0" smtClean="0">
                          <a:effectLst/>
                        </a:rPr>
                        <a:t> </a:t>
                      </a:r>
                      <a:r>
                        <a:rPr lang="en-US" sz="1900" b="0" u="sng" smtClean="0">
                          <a:effectLst/>
                        </a:rPr>
                        <a:t>#2</a:t>
                      </a:r>
                      <a:endParaRPr lang="en-SG" sz="1100" b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Find </a:t>
                      </a:r>
                      <a:r>
                        <a:rPr lang="en-US" sz="1900" b="0" u="sng" smtClean="0">
                          <a:effectLst/>
                        </a:rPr>
                        <a:t>30 </a:t>
                      </a:r>
                      <a:r>
                        <a:rPr lang="en-US" sz="1900" b="0" u="sng">
                          <a:effectLst/>
                        </a:rPr>
                        <a:t>Oct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61225"/>
              </p:ext>
            </p:extLst>
          </p:nvPr>
        </p:nvGraphicFramePr>
        <p:xfrm>
          <a:off x="838508" y="4926689"/>
          <a:ext cx="3552826" cy="12392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00111"/>
                <a:gridCol w="2052715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Sort task to specified type (`</a:t>
                      </a:r>
                      <a:r>
                        <a:rPr lang="en-US" sz="1900" b="0" err="1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st</a:t>
                      </a: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13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type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Name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 #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Sort </a:t>
                      </a:r>
                      <a:r>
                        <a:rPr lang="en-US" sz="1900" b="0" u="sng">
                          <a:effectLst/>
                          <a:latin typeface="+mn-lt"/>
                          <a:ea typeface="Calibri" panose="020F0502020204030204" pitchFamily="34" charset="0"/>
                          <a:cs typeface="Helvetica" panose="020B0604020202020204" pitchFamily="34" charset="0"/>
                        </a:rPr>
                        <a:t>date</a:t>
                      </a:r>
                      <a:endParaRPr lang="en-SG" sz="11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23383"/>
              </p:ext>
            </p:extLst>
          </p:nvPr>
        </p:nvGraphicFramePr>
        <p:xfrm>
          <a:off x="838508" y="1635527"/>
          <a:ext cx="3552825" cy="6196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2073"/>
                <a:gridCol w="1610752"/>
              </a:tblGrid>
              <a:tr h="30437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accent1"/>
                          </a:solidFill>
                          <a:effectLst/>
                        </a:rPr>
                        <a:t>Made a Mistake?</a:t>
                      </a:r>
                      <a:endParaRPr lang="en-SG" sz="1100" b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60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043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effectLst/>
                        </a:rPr>
                        <a:t>Undo</a:t>
                      </a:r>
                      <a:endParaRPr lang="en-SG" sz="1100" b="0" u="sng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900" b="0" smtClean="0">
                          <a:solidFill>
                            <a:schemeClr val="tx1"/>
                          </a:solidFill>
                          <a:effectLst/>
                        </a:rPr>
                        <a:t>Redo</a:t>
                      </a:r>
                      <a:endParaRPr lang="en-SG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>
          <a:xfrm>
            <a:off x="1373425" y="3819203"/>
            <a:ext cx="9296585" cy="6250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ln>
                  <a:solidFill>
                    <a:schemeClr val="accent6"/>
                  </a:solidFill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3600">
                <a:solidFill>
                  <a:srgbClr val="FEBC18"/>
                </a:solidFill>
                <a:latin typeface="+mn-lt"/>
              </a:rPr>
              <a:t>Find out more by typing “</a:t>
            </a:r>
            <a:r>
              <a:rPr lang="en-SG" sz="3600" smtClean="0">
                <a:latin typeface="+mn-lt"/>
              </a:rPr>
              <a:t>Help</a:t>
            </a:r>
            <a:r>
              <a:rPr lang="en-SG" sz="3600" smtClean="0">
                <a:solidFill>
                  <a:srgbClr val="FEBC18"/>
                </a:solidFill>
                <a:latin typeface="+mn-lt"/>
              </a:rPr>
              <a:t>” to </a:t>
            </a:r>
            <a:r>
              <a:rPr lang="en-SG" sz="3600">
                <a:solidFill>
                  <a:srgbClr val="FEBC18"/>
                </a:solidFill>
                <a:latin typeface="+mn-lt"/>
              </a:rPr>
              <a:t>find out more!</a:t>
            </a:r>
          </a:p>
        </p:txBody>
      </p:sp>
    </p:spTree>
    <p:extLst>
      <p:ext uri="{BB962C8B-B14F-4D97-AF65-F5344CB8AC3E}">
        <p14:creationId xmlns:p14="http://schemas.microsoft.com/office/powerpoint/2010/main" val="17331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smtClean="0"/>
              <a:t>Basic</a:t>
            </a:r>
            <a:endParaRPr lang="en-S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SG" smtClean="0"/>
              <a:t>Type “</a:t>
            </a:r>
            <a:r>
              <a:rPr lang="en-SG" smtClean="0">
                <a:solidFill>
                  <a:schemeClr val="accent1"/>
                </a:solidFill>
              </a:rPr>
              <a:t>SOS</a:t>
            </a:r>
            <a:r>
              <a:rPr lang="en-SG"/>
              <a:t>” </a:t>
            </a:r>
            <a:r>
              <a:rPr lang="en-SG" smtClean="0"/>
              <a:t>to see the quick guide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8" name="Rectangle 8"/>
          <p:cNvSpPr/>
          <p:nvPr/>
        </p:nvSpPr>
        <p:spPr>
          <a:xfrm>
            <a:off x="12362830" y="-1433015"/>
            <a:ext cx="6853218" cy="10798781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878851"/>
              </p:ext>
            </p:extLst>
          </p:nvPr>
        </p:nvGraphicFramePr>
        <p:xfrm>
          <a:off x="13057026" y="-1433015"/>
          <a:ext cx="7424966" cy="11955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0051"/>
                <a:gridCol w="783163"/>
                <a:gridCol w="147990"/>
                <a:gridCol w="206906"/>
                <a:gridCol w="1694201"/>
                <a:gridCol w="611656"/>
                <a:gridCol w="2520999"/>
              </a:tblGrid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Adding of tasks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16714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floating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r>
                        <a:rPr lang="en-US" sz="1800" b="0">
                          <a:effectLst/>
                        </a:rPr>
                        <a:t> by </a:t>
                      </a:r>
                      <a:r>
                        <a:rPr lang="en-US" sz="1800" b="0" u="sng">
                          <a:effectLst/>
                        </a:rPr>
                        <a:t>Date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deadline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r>
                        <a:rPr lang="en-US" sz="1800" b="0">
                          <a:effectLst/>
                        </a:rPr>
                        <a:t> by </a:t>
                      </a:r>
                      <a:r>
                        <a:rPr lang="en-US" sz="1800" b="0" u="sng">
                          <a:effectLst/>
                        </a:rPr>
                        <a:t>7pm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95014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r>
                        <a:rPr lang="en-US" sz="1800" b="0">
                          <a:effectLst/>
                        </a:rPr>
                        <a:t> from </a:t>
                      </a:r>
                      <a:r>
                        <a:rPr lang="en-US" sz="1800" b="0" u="sng">
                          <a:effectLst/>
                        </a:rPr>
                        <a:t>start</a:t>
                      </a:r>
                      <a:r>
                        <a:rPr lang="en-US" sz="1800" b="0">
                          <a:effectLst/>
                        </a:rPr>
                        <a:t> to </a:t>
                      </a:r>
                      <a:r>
                        <a:rPr lang="en-US" sz="1800" b="0" u="sng">
                          <a:effectLst/>
                        </a:rPr>
                        <a:t>end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task with a specific start and end time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r>
                        <a:rPr lang="en-US" sz="1800" b="0">
                          <a:effectLst/>
                        </a:rPr>
                        <a:t> from </a:t>
                      </a:r>
                      <a:r>
                        <a:rPr lang="en-US" sz="1800" b="0" u="sng">
                          <a:effectLst/>
                        </a:rPr>
                        <a:t>5pm</a:t>
                      </a:r>
                      <a:r>
                        <a:rPr lang="en-US" sz="1800" b="0">
                          <a:effectLst/>
                        </a:rPr>
                        <a:t> to </a:t>
                      </a:r>
                      <a:r>
                        <a:rPr lang="en-US" sz="1800" b="0" u="sng">
                          <a:effectLst/>
                        </a:rPr>
                        <a:t>7pm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Task 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>
                          <a:effectLst/>
                        </a:rPr>
                        <a:t>#1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a task of priority 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Add </a:t>
                      </a:r>
                      <a:r>
                        <a:rPr lang="en-US" sz="1800" b="0" u="sng">
                          <a:effectLst/>
                        </a:rPr>
                        <a:t>groceries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>
                          <a:effectLst/>
                        </a:rPr>
                        <a:t>#1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554191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600" b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 TaskBomber mistaken your task name</a:t>
                      </a:r>
                      <a: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for a command </a:t>
                      </a:r>
                      <a:r>
                        <a:rPr lang="en-SG" sz="1600" b="0" baseline="0" err="1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use “ “ </a:t>
                      </a:r>
                      <a:b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SG" sz="1600" b="0" baseline="0" smtClean="0">
                          <a:effectLst/>
                          <a:latin typeface="Berlin Sans FB" panose="020E0602020502020306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E.g. Watch “tomorrow” The Movie</a:t>
                      </a:r>
                      <a:endParaRPr lang="en-SG" sz="1600" b="0" u="sng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Deleting specific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</a:t>
                      </a:r>
                      <a:r>
                        <a:rPr lang="en-US" sz="1800" b="0" u="sng">
                          <a:effectLst/>
                        </a:rPr>
                        <a:t>index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the task of the given index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1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</a:t>
                      </a:r>
                      <a:r>
                        <a:rPr lang="en-US" sz="1800" b="0" u="sng">
                          <a:effectLst/>
                        </a:rPr>
                        <a:t>task keyword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</a:t>
                      </a:r>
                      <a:r>
                        <a:rPr lang="en-US" sz="1800" b="0" smtClean="0">
                          <a:effectLst/>
                        </a:rPr>
                        <a:t>first task </a:t>
                      </a:r>
                      <a:r>
                        <a:rPr lang="en-US" sz="1800" b="0">
                          <a:effectLst/>
                        </a:rPr>
                        <a:t>with the given keyword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Delete shopping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Editing of task 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3342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`Task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`#</a:t>
                      </a:r>
                      <a:r>
                        <a:rPr lang="en-US" sz="1800" b="0" smtClean="0">
                          <a:effectLst/>
                        </a:rPr>
                        <a:t> </a:t>
                      </a:r>
                      <a:r>
                        <a:rPr lang="en-US" sz="1800" b="0" u="sng" smtClean="0">
                          <a:effectLst/>
                        </a:rPr>
                        <a:t> `new</a:t>
                      </a:r>
                      <a:r>
                        <a:rPr lang="en-US" sz="1800" b="0" smtClean="0">
                          <a:effectLst/>
                        </a:rPr>
                        <a:t> </a:t>
                      </a:r>
                      <a:r>
                        <a:rPr lang="en-US" sz="1800" b="0" u="sng" smtClean="0">
                          <a:effectLst/>
                        </a:rPr>
                        <a:t> </a:t>
                      </a:r>
                      <a:r>
                        <a:rPr lang="en-US" sz="1800" b="0" u="sng">
                          <a:effectLst/>
                        </a:rPr>
                        <a:t>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Change the priority of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`groceries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`#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`#</a:t>
                      </a:r>
                      <a:r>
                        <a:rPr lang="en-US" sz="1800" b="0" u="sng">
                          <a:effectLst/>
                        </a:rPr>
                        <a:t>2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`Task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`name</a:t>
                      </a:r>
                      <a:r>
                        <a:rPr lang="en-US" sz="1800" b="0" smtClean="0">
                          <a:effectLst/>
                        </a:rPr>
                        <a:t>   </a:t>
                      </a:r>
                      <a:r>
                        <a:rPr lang="en-US" sz="1800" b="0" u="sng" smtClean="0">
                          <a:effectLst/>
                        </a:rPr>
                        <a:t>`new </a:t>
                      </a:r>
                      <a:r>
                        <a:rPr lang="en-US" sz="1800" b="0" u="sng">
                          <a:effectLst/>
                        </a:rPr>
                        <a:t>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Change the name of task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`groceries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`name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`buy </a:t>
                      </a:r>
                      <a:r>
                        <a:rPr lang="en-US" sz="1800" b="0" u="sng">
                          <a:effectLst/>
                        </a:rPr>
                        <a:t>fruits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`Task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r>
                        <a:rPr lang="en-US" sz="1800" b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`date</a:t>
                      </a:r>
                      <a:r>
                        <a:rPr lang="en-US" sz="1800" b="0" smtClean="0">
                          <a:effectLst/>
                        </a:rPr>
                        <a:t>   </a:t>
                      </a:r>
                      <a:r>
                        <a:rPr lang="en-US" sz="1800" b="0" u="sng" smtClean="0">
                          <a:effectLst/>
                        </a:rPr>
                        <a:t>`new </a:t>
                      </a:r>
                      <a:r>
                        <a:rPr lang="en-US" sz="1800" b="0" u="sng">
                          <a:effectLst/>
                        </a:rPr>
                        <a:t>Detail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Change date of </a:t>
                      </a:r>
                      <a:r>
                        <a:rPr lang="en-US" sz="1800" b="0" smtClean="0">
                          <a:effectLst/>
                        </a:rPr>
                        <a:t>task (</a:t>
                      </a:r>
                      <a:r>
                        <a:rPr lang="en-US" sz="1800" b="0" err="1" smtClean="0">
                          <a:effectLst/>
                        </a:rPr>
                        <a:t>startTime</a:t>
                      </a:r>
                      <a:r>
                        <a:rPr lang="en-US" sz="1800" b="0" baseline="0" smtClean="0">
                          <a:effectLst/>
                        </a:rPr>
                        <a:t>/</a:t>
                      </a:r>
                      <a:r>
                        <a:rPr lang="en-US" sz="1800" b="0" baseline="0" err="1" smtClean="0">
                          <a:effectLst/>
                        </a:rPr>
                        <a:t>endTime</a:t>
                      </a:r>
                      <a:r>
                        <a:rPr lang="en-US" sz="1800" b="0" baseline="0" smtClean="0">
                          <a:effectLst/>
                        </a:rPr>
                        <a:t>)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Edit </a:t>
                      </a:r>
                      <a:r>
                        <a:rPr lang="en-US" sz="1800" b="0" u="sng" smtClean="0">
                          <a:effectLst/>
                        </a:rPr>
                        <a:t>`groceries</a:t>
                      </a:r>
                      <a:r>
                        <a:rPr lang="en-US" sz="1800" b="0" smtClean="0">
                          <a:effectLst/>
                        </a:rPr>
                        <a:t>  </a:t>
                      </a:r>
                      <a:r>
                        <a:rPr lang="en-US" sz="1800" b="0" u="sng" smtClean="0">
                          <a:effectLst/>
                        </a:rPr>
                        <a:t>`</a:t>
                      </a:r>
                      <a:r>
                        <a:rPr lang="en-US" sz="1800" b="0" u="sng" err="1" smtClean="0">
                          <a:effectLst/>
                        </a:rPr>
                        <a:t>startTime</a:t>
                      </a:r>
                      <a:r>
                        <a:rPr lang="en-US" sz="1800" b="0" u="sng" smtClean="0">
                          <a:effectLst/>
                        </a:rPr>
                        <a:t> `10 </a:t>
                      </a:r>
                      <a:r>
                        <a:rPr lang="en-US" sz="1800" b="0" u="sng" err="1">
                          <a:effectLst/>
                        </a:rPr>
                        <a:t>oct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15835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>
                          <a:effectLst/>
                        </a:rPr>
                        <a:t>type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the task with matching task names, priorities or date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7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>
                          <a:effectLst/>
                        </a:rPr>
                        <a:t>errands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>
                          <a:effectLst/>
                        </a:rPr>
                        <a:t>#2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Search </a:t>
                      </a:r>
                      <a:r>
                        <a:rPr lang="en-US" sz="1800" b="0" u="sng" smtClean="0">
                          <a:effectLst/>
                        </a:rPr>
                        <a:t>30/Oct</a:t>
                      </a:r>
                    </a:p>
                    <a:p>
                      <a:pPr marL="0" marR="0" indent="0" algn="l" defTabSz="914388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US" sz="18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#2 errands</a:t>
                      </a:r>
                      <a:endParaRPr lang="en-US" sz="1800" b="0" u="sng" smtClean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u="sng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30/Oct</a:t>
                      </a:r>
                      <a:r>
                        <a:rPr lang="en-US" sz="1800" b="0" u="sng" baseline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#2 errands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434" marR="20434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950140"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 </a:t>
                      </a:r>
                      <a:r>
                        <a:rPr lang="en-US" sz="1800" b="0" u="sng">
                          <a:effectLst/>
                        </a:rPr>
                        <a:t>type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Sorts the given type alphabetically or numerically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 </a:t>
                      </a:r>
                      <a:r>
                        <a:rPr lang="en-US" sz="1800" b="0" u="sng">
                          <a:effectLst/>
                        </a:rPr>
                        <a:t>Name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</a:t>
                      </a:r>
                      <a:r>
                        <a:rPr lang="en-US" sz="1800" b="0" u="sng">
                          <a:effectLst/>
                        </a:rPr>
                        <a:t> #</a:t>
                      </a:r>
                      <a:endParaRPr lang="en-SG" sz="1300" b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Sort </a:t>
                      </a:r>
                      <a:r>
                        <a:rPr lang="en-US" sz="1800" b="0" u="sng" smtClean="0">
                          <a:effectLst/>
                        </a:rPr>
                        <a:t>time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316714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Undo/Redo changes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 your last typed input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Undo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  <a:tr h="633426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Redo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Redo any previous undo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Redo</a:t>
                      </a:r>
                      <a:endParaRPr lang="en-SG" sz="13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46" marR="22746" marT="0" marB="0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 rot="5400000">
            <a:off x="2117358" y="-1498375"/>
            <a:ext cx="6240217" cy="9854757"/>
            <a:chOff x="862631" y="-4162718"/>
            <a:chExt cx="11321141" cy="178787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9365" r="29127"/>
            <a:stretch/>
          </p:blipFill>
          <p:spPr>
            <a:xfrm>
              <a:off x="862631" y="3429004"/>
              <a:ext cx="11248571" cy="10287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77" r="28077" b="4932"/>
            <a:stretch/>
          </p:blipFill>
          <p:spPr>
            <a:xfrm>
              <a:off x="891658" y="-4162718"/>
              <a:ext cx="11292114" cy="9779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37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831850" y="-241653"/>
            <a:ext cx="6022206" cy="9560689"/>
          </a:xfrm>
          <a:prstGeom prst="rect">
            <a:avLst/>
          </a:prstGeom>
          <a:solidFill>
            <a:srgbClr val="FEBC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36071" y="2763229"/>
            <a:ext cx="6858002" cy="1331547"/>
          </a:xfrm>
        </p:spPr>
        <p:txBody>
          <a:bodyPr>
            <a:normAutofit/>
          </a:bodyPr>
          <a:lstStyle/>
          <a:p>
            <a:r>
              <a:rPr lang="en-SG" smtClean="0"/>
              <a:t>Advance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5400000">
            <a:off x="7058136" y="3248142"/>
            <a:ext cx="6858001" cy="361725"/>
          </a:xfrm>
        </p:spPr>
        <p:txBody>
          <a:bodyPr>
            <a:normAutofit fontScale="85000" lnSpcReduction="10000"/>
          </a:bodyPr>
          <a:lstStyle/>
          <a:p>
            <a:r>
              <a:rPr lang="en-SG" smtClean="0">
                <a:solidFill>
                  <a:srgbClr val="FEBC18"/>
                </a:solidFill>
              </a:rPr>
              <a:t>The additional things you need to know</a:t>
            </a:r>
            <a:endParaRPr lang="en-SG">
              <a:solidFill>
                <a:srgbClr val="FEBC1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pSp>
        <p:nvGrpSpPr>
          <p:cNvPr id="5" name="Group 2"/>
          <p:cNvGrpSpPr/>
          <p:nvPr/>
        </p:nvGrpSpPr>
        <p:grpSpPr>
          <a:xfrm rot="5400000">
            <a:off x="-815485" y="2667362"/>
            <a:ext cx="3947334" cy="1523278"/>
            <a:chOff x="805166" y="911213"/>
            <a:chExt cx="10533387" cy="4064839"/>
          </a:xfrm>
        </p:grpSpPr>
        <p:pic>
          <p:nvPicPr>
            <p:cNvPr id="6" name="Shape 335"/>
            <p:cNvPicPr preferRelativeResize="0"/>
            <p:nvPr/>
          </p:nvPicPr>
          <p:blipFill rotWithShape="1">
            <a:blip r:embed="rId2">
              <a:alphaModFix/>
            </a:blip>
            <a:srcRect t="4058" b="3604"/>
            <a:stretch/>
          </p:blipFill>
          <p:spPr>
            <a:xfrm>
              <a:off x="805166" y="911213"/>
              <a:ext cx="10533387" cy="4064839"/>
            </a:xfrm>
            <a:prstGeom prst="rect">
              <a:avLst/>
            </a:prstGeom>
            <a:noFill/>
            <a:ln>
              <a:noFill/>
            </a:ln>
            <a:effectLst>
              <a:glow rad="127000">
                <a:schemeClr val="accent1"/>
              </a:glow>
            </a:effectLst>
          </p:spPr>
        </p:pic>
        <p:pic>
          <p:nvPicPr>
            <p:cNvPr id="7" name="Shape 335"/>
            <p:cNvPicPr preferRelativeResize="0"/>
            <p:nvPr/>
          </p:nvPicPr>
          <p:blipFill rotWithShape="1">
            <a:blip r:embed="rId3">
              <a:alphaModFix/>
            </a:blip>
            <a:srcRect l="1424" t="13475" r="92210" b="69446"/>
            <a:stretch/>
          </p:blipFill>
          <p:spPr>
            <a:xfrm>
              <a:off x="955041" y="914399"/>
              <a:ext cx="670560" cy="751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 Placeholder 2"/>
          <p:cNvSpPr txBox="1">
            <a:spLocks/>
          </p:cNvSpPr>
          <p:nvPr/>
        </p:nvSpPr>
        <p:spPr>
          <a:xfrm rot="5400000">
            <a:off x="-1198213" y="3248141"/>
            <a:ext cx="6858001" cy="3617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marL="0" indent="0" algn="l" defTabSz="914388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95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88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83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77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72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66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60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55" indent="0" algn="l" defTabSz="914388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mtClean="0">
                <a:solidFill>
                  <a:schemeClr val="accent1"/>
                </a:solidFill>
              </a:rPr>
              <a:t>Where is the Back Tick button?</a:t>
            </a:r>
            <a:endParaRPr lang="en-SG">
              <a:solidFill>
                <a:schemeClr val="accent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49458"/>
              </p:ext>
            </p:extLst>
          </p:nvPr>
        </p:nvGraphicFramePr>
        <p:xfrm>
          <a:off x="13341351" y="-241653"/>
          <a:ext cx="7004471" cy="104607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985"/>
                <a:gridCol w="2830909"/>
                <a:gridCol w="2221577"/>
              </a:tblGrid>
              <a:tr h="37334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Date formats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733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Format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Examples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26676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Day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Numerical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u="sng">
                          <a:effectLst/>
                        </a:rPr>
                        <a:t>30</a:t>
                      </a:r>
                      <a:r>
                        <a:rPr lang="en-SG" sz="1800" b="0">
                          <a:effectLst/>
                        </a:rPr>
                        <a:t>/10/2015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2667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Today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Today, tdy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2667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Tomorrow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Tomorrow, tmrw, tmr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Yesterday</a:t>
                      </a:r>
                      <a:endParaRPr lang="en-SG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Yesterday</a:t>
                      </a:r>
                      <a:endParaRPr lang="en-SG" sz="1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5600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day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(Any variation mentioned above works!)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30</a:t>
                      </a:r>
                      <a:r>
                        <a:rPr lang="en-SG" sz="1800" b="1" u="sng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endParaRPr lang="en-SG" sz="1800" b="1" u="sng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Month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Numerical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10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Short Form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Oct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Full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October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8400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Month 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(Any variation mentioned above works!)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</a:t>
                      </a:r>
                      <a:r>
                        <a:rPr lang="en-SG" sz="1800" b="1" u="sng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SG" sz="1800" b="1" u="none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en-SG" sz="1800" b="1" u="sng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52221" marR="52221" marT="0" marB="0"/>
                </a:tc>
              </a:tr>
              <a:tr h="28000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Date divider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 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 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“/”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/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/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“.”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.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.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560016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“-“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 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-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10 </a:t>
                      </a:r>
                      <a:r>
                        <a:rPr lang="en-SG" sz="1800" b="0" u="sng" smtClean="0">
                          <a:effectLst/>
                          <a:latin typeface="+mn-lt"/>
                        </a:rPr>
                        <a:t>– </a:t>
                      </a:r>
                      <a:r>
                        <a:rPr lang="en-SG" sz="1800" b="0">
                          <a:effectLst/>
                          <a:latin typeface="+mn-lt"/>
                        </a:rPr>
                        <a:t>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28000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Year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 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Included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30/Oct</a:t>
                      </a:r>
                      <a:r>
                        <a:rPr lang="en-SG" sz="1800" b="0" u="sng">
                          <a:effectLst/>
                          <a:latin typeface="+mn-lt"/>
                        </a:rPr>
                        <a:t>/2015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794735">
                <a:tc v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05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Not included(current year is taken by default)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  <a:latin typeface="+mn-lt"/>
                        </a:rPr>
                        <a:t>30/Oct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472412"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SG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107" marR="3410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year</a:t>
                      </a:r>
                      <a:endParaRPr lang="en-SG" sz="1800" b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</a:t>
                      </a:r>
                      <a:r>
                        <a:rPr lang="en-SG" sz="1800" b="0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1800" b="0" u="sng" baseline="0" smtClean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SG" sz="1800" b="0" u="sng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373344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Dates can be written in any format or ordering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3733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Description</a:t>
                      </a:r>
                      <a:endParaRPr lang="en-SG" sz="2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Format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solidFill>
                            <a:schemeClr val="tx1"/>
                          </a:solidFill>
                          <a:effectLst/>
                        </a:rPr>
                        <a:t>Result</a:t>
                      </a:r>
                      <a:endParaRPr lang="en-SG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653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Normal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Add holiday from</a:t>
                      </a:r>
                      <a:r>
                        <a:rPr lang="en-SG" sz="2100" b="0" u="sng">
                          <a:effectLst/>
                        </a:rPr>
                        <a:t> 30/March</a:t>
                      </a:r>
                      <a:r>
                        <a:rPr lang="en-SG" sz="2100" b="0">
                          <a:effectLst/>
                        </a:rPr>
                        <a:t> to</a:t>
                      </a:r>
                      <a:r>
                        <a:rPr lang="en-SG" sz="2100" b="0" u="sng">
                          <a:effectLst/>
                        </a:rPr>
                        <a:t> 15/April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1800" b="0">
                          <a:effectLst/>
                        </a:rPr>
                        <a:t>TaskBomber will take 30/March as the start of the holiday and 15/April as the end of the holiday</a:t>
                      </a:r>
                      <a:endParaRPr lang="en-SG" sz="15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</a:tr>
              <a:tr h="7466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Without “from”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Add holiday </a:t>
                      </a:r>
                      <a:r>
                        <a:rPr lang="en-SG" sz="2100" b="0" u="sng">
                          <a:effectLst/>
                        </a:rPr>
                        <a:t>30/March</a:t>
                      </a:r>
                      <a:r>
                        <a:rPr lang="en-SG" sz="2100" b="0">
                          <a:effectLst/>
                        </a:rPr>
                        <a:t> to</a:t>
                      </a:r>
                      <a:r>
                        <a:rPr lang="en-SG" sz="2100" b="0" u="sng">
                          <a:effectLst/>
                        </a:rPr>
                        <a:t> 15/April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7466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With only </a:t>
                      </a:r>
                      <a:r>
                        <a:rPr lang="en-SG" sz="2400" b="0" smtClean="0">
                          <a:effectLst/>
                        </a:rPr>
                        <a:t>date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>
                          <a:effectLst/>
                        </a:rPr>
                        <a:t>Add holiday</a:t>
                      </a:r>
                      <a:r>
                        <a:rPr lang="en-SG" sz="2100" b="0" u="sng">
                          <a:effectLst/>
                        </a:rPr>
                        <a:t> 30/March</a:t>
                      </a:r>
                      <a:r>
                        <a:rPr lang="en-SG" sz="2100" b="0">
                          <a:effectLst/>
                        </a:rPr>
                        <a:t>  </a:t>
                      </a:r>
                      <a:r>
                        <a:rPr lang="en-SG" sz="2100" b="0" u="sng">
                          <a:effectLst/>
                        </a:rPr>
                        <a:t>15/April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  <a:tr h="653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400" b="0">
                          <a:effectLst/>
                        </a:rPr>
                        <a:t>Any ordering</a:t>
                      </a:r>
                      <a:endParaRPr lang="en-SG" sz="17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SG" sz="2100" b="0" u="sng" smtClean="0">
                          <a:effectLst/>
                        </a:rPr>
                        <a:t>15/April</a:t>
                      </a:r>
                      <a:r>
                        <a:rPr lang="en-SG" sz="2100" b="0" smtClean="0">
                          <a:effectLst/>
                        </a:rPr>
                        <a:t> Add </a:t>
                      </a:r>
                      <a:r>
                        <a:rPr lang="en-SG" sz="2100" b="0">
                          <a:effectLst/>
                        </a:rPr>
                        <a:t>holiday </a:t>
                      </a:r>
                      <a:r>
                        <a:rPr lang="en-SG" sz="2100" b="0" u="sng" smtClean="0">
                          <a:effectLst/>
                        </a:rPr>
                        <a:t>30/March</a:t>
                      </a:r>
                      <a:endParaRPr lang="en-SG" sz="16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221" marR="52221" marT="0" marB="0"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2577763" y="255815"/>
            <a:ext cx="0" cy="6346371"/>
          </a:xfrm>
          <a:prstGeom prst="line">
            <a:avLst/>
          </a:prstGeom>
          <a:ln w="57150">
            <a:solidFill>
              <a:srgbClr val="006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5400000">
            <a:off x="3880975" y="-295994"/>
            <a:ext cx="5175789" cy="7449987"/>
            <a:chOff x="980822" y="-140055"/>
            <a:chExt cx="10871200" cy="1564791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23730" t="18102" r="17779"/>
            <a:stretch/>
          </p:blipFill>
          <p:spPr>
            <a:xfrm>
              <a:off x="1103086" y="7082970"/>
              <a:ext cx="10697028" cy="842488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22302" r="18254"/>
            <a:stretch/>
          </p:blipFill>
          <p:spPr>
            <a:xfrm>
              <a:off x="980822" y="-140055"/>
              <a:ext cx="10871200" cy="1028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4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584669" y="-373907"/>
            <a:ext cx="6328688" cy="10047251"/>
          </a:xfrm>
          <a:prstGeom prst="rect">
            <a:avLst/>
          </a:prstGeom>
          <a:solidFill>
            <a:srgbClr val="FEBC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099440" y="2762004"/>
            <a:ext cx="6857995" cy="1334008"/>
          </a:xfrm>
        </p:spPr>
        <p:txBody>
          <a:bodyPr/>
          <a:lstStyle/>
          <a:p>
            <a:r>
              <a:rPr lang="en-SG" smtClean="0"/>
              <a:t>Shortcuts</a:t>
            </a:r>
            <a:endParaRPr lang="en-SG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 rot="5400000">
            <a:off x="7091741" y="3264872"/>
            <a:ext cx="6858001" cy="328264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SG" smtClean="0"/>
              <a:t>Use the </a:t>
            </a:r>
            <a:r>
              <a:rPr lang="en-SG" err="1" smtClean="0"/>
              <a:t>Backtick</a:t>
            </a:r>
            <a:r>
              <a:rPr lang="en-SG" smtClean="0"/>
              <a:t> &lt;`&gt; button to access the shortcut</a:t>
            </a: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841080"/>
              </p:ext>
            </p:extLst>
          </p:nvPr>
        </p:nvGraphicFramePr>
        <p:xfrm>
          <a:off x="12724313" y="0"/>
          <a:ext cx="5998437" cy="8401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9035"/>
                <a:gridCol w="1999701"/>
                <a:gridCol w="1999701"/>
              </a:tblGrid>
              <a:tr h="2779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Description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Command Name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Shortform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525751"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Add new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Add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`a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4201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Create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`c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New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Plus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`p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Edit </a:t>
                      </a:r>
                      <a:r>
                        <a:rPr lang="en-SG" sz="1700" b="0">
                          <a:effectLst/>
                        </a:rPr>
                        <a:t>a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Edit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Update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`u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73952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Change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ch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7395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Indicate</a:t>
                      </a:r>
                      <a:r>
                        <a:rPr lang="en-SG" sz="1700" b="0" baseline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700" b="0" baseline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StartTime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st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7395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Indicate</a:t>
                      </a:r>
                      <a:r>
                        <a:rPr lang="en-SG" sz="1700" b="0" baseline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SG" sz="1700" b="0" baseline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EndTime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`et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Mark a task as complete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Mark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`m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Complete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cp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Done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dn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Finish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fh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Delete a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 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Delete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`del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Remove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rmv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686" marR="5768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Bomb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`b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4201">
                <a:tc row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Search for a set of task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 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 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Search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4201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Find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`f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Read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rd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Display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`dis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Show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Sort the task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Sort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`</a:t>
                      </a:r>
                      <a:r>
                        <a:rPr lang="en-SG" sz="1700" b="0" err="1" smtClean="0">
                          <a:effectLst/>
                        </a:rPr>
                        <a:t>st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Order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`o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3632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Undo an input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Undo 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`un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Redo an input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Redo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>
                          <a:effectLst/>
                        </a:rPr>
                        <a:t>`</a:t>
                      </a:r>
                      <a:r>
                        <a:rPr lang="en-SG" sz="1700" b="0" smtClean="0">
                          <a:effectLst/>
                        </a:rPr>
                        <a:t>re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Set File Path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Set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  <a:tr h="277966">
                <a:tc vMerge="1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9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64" marR="60464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err="1" smtClean="0">
                          <a:effectLst/>
                        </a:rPr>
                        <a:t>SetPath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1700" b="0" smtClean="0">
                          <a:effectLst/>
                        </a:rPr>
                        <a:t>`se</a:t>
                      </a:r>
                      <a:endParaRPr lang="en-SG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6" marR="71846" marT="0" marB="0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 rot="5400000">
            <a:off x="1936138" y="-1098812"/>
            <a:ext cx="6749579" cy="8947204"/>
            <a:chOff x="-2888344" y="-357621"/>
            <a:chExt cx="9506857" cy="126022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8571" r="39445"/>
            <a:stretch/>
          </p:blipFill>
          <p:spPr>
            <a:xfrm>
              <a:off x="-2888344" y="1957615"/>
              <a:ext cx="9506857" cy="10287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9297" r="39750" b="2555"/>
            <a:stretch/>
          </p:blipFill>
          <p:spPr>
            <a:xfrm>
              <a:off x="-2728686" y="-357621"/>
              <a:ext cx="9318171" cy="1002413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9574" t="11235" r="11780" b="84938"/>
          <a:stretch/>
        </p:blipFill>
        <p:spPr>
          <a:xfrm rot="5400000">
            <a:off x="9153073" y="4910828"/>
            <a:ext cx="1034152" cy="2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3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4055533" cy="6858000"/>
          </a:xfrm>
          <a:prstGeom prst="rect">
            <a:avLst/>
          </a:prstGeom>
          <a:solidFill>
            <a:srgbClr val="006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31" y="302006"/>
            <a:ext cx="3712128" cy="1124124"/>
          </a:xfrm>
        </p:spPr>
        <p:txBody>
          <a:bodyPr>
            <a:noAutofit/>
          </a:bodyPr>
          <a:lstStyle/>
          <a:p>
            <a:r>
              <a:rPr lang="en-SG" sz="6000"/>
              <a:t>Overview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10" y="1237775"/>
            <a:ext cx="7477387" cy="4160707"/>
          </a:xfrm>
          <a:ln w="38100">
            <a:solidFill>
              <a:schemeClr val="accent1"/>
            </a:solidFill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1031" y="1946246"/>
            <a:ext cx="3200400" cy="435895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SG" altLang="zh-CN" sz="2000">
                <a:solidFill>
                  <a:schemeClr val="accent1"/>
                </a:solidFill>
              </a:rPr>
              <a:t>TaskBomber is a simple keyboard-driven to-do task manager.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SG" sz="20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</a:pPr>
            <a:r>
              <a:rPr lang="en-SG" altLang="zh-CN" sz="2000">
                <a:solidFill>
                  <a:schemeClr val="accent1"/>
                </a:solidFill>
              </a:rPr>
              <a:t>You can manage your tasks easily by typing  different commands into the</a:t>
            </a:r>
            <a:endParaRPr lang="en-SG" altLang="zh-CN" sz="2400" b="1" i="1" u="sng">
              <a:solidFill>
                <a:schemeClr val="accent1"/>
              </a:solidFill>
              <a:latin typeface="+mj-lt"/>
            </a:endParaRPr>
          </a:p>
          <a:p>
            <a:pPr>
              <a:spcBef>
                <a:spcPts val="0"/>
              </a:spcBef>
            </a:pPr>
            <a:endParaRPr lang="en-SG" sz="1800">
              <a:solidFill>
                <a:schemeClr val="accent1"/>
              </a:solidFill>
            </a:endParaRPr>
          </a:p>
          <a:p>
            <a:endParaRPr lang="en-SG" sz="1800">
              <a:solidFill>
                <a:schemeClr val="accent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75433" y="6459790"/>
            <a:ext cx="4648200" cy="365125"/>
          </a:xfrm>
        </p:spPr>
        <p:txBody>
          <a:bodyPr/>
          <a:lstStyle/>
          <a:p>
            <a:r>
              <a:rPr lang="en-US" smtClean="0"/>
              <a:t>A Yellow Submarine Project</a:t>
            </a:r>
            <a:endParaRPr lang="en-US"/>
          </a:p>
        </p:txBody>
      </p:sp>
      <p:sp>
        <p:nvSpPr>
          <p:cNvPr id="7" name="TextBox 5"/>
          <p:cNvSpPr txBox="1"/>
          <p:nvPr/>
        </p:nvSpPr>
        <p:spPr>
          <a:xfrm>
            <a:off x="355435" y="4011670"/>
            <a:ext cx="3344664" cy="646331"/>
          </a:xfrm>
          <a:prstGeom prst="rect">
            <a:avLst/>
          </a:prstGeom>
          <a:solidFill>
            <a:srgbClr val="EF4136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>
                <a:solidFill>
                  <a:schemeClr val="accent1"/>
                </a:solidFill>
                <a:latin typeface="+mj-lt"/>
              </a:rPr>
              <a:t>Command Bar</a:t>
            </a:r>
            <a:endParaRPr lang="zh-CN" altLang="en-US" sz="36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Shape 209"/>
          <p:cNvSpPr/>
          <p:nvPr/>
        </p:nvSpPr>
        <p:spPr>
          <a:xfrm>
            <a:off x="4206002" y="1234317"/>
            <a:ext cx="7920019" cy="816047"/>
          </a:xfrm>
          <a:prstGeom prst="flowChartTerminator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" name="Shape 210"/>
          <p:cNvCxnSpPr/>
          <p:nvPr/>
        </p:nvCxnSpPr>
        <p:spPr>
          <a:xfrm rot="10800000" flipH="1">
            <a:off x="3700101" y="2128487"/>
            <a:ext cx="786300" cy="2329200"/>
          </a:xfrm>
          <a:prstGeom prst="straightConnector1">
            <a:avLst/>
          </a:prstGeom>
          <a:noFill/>
          <a:ln w="76200" cap="flat" cmpd="sng">
            <a:solidFill>
              <a:srgbClr val="EF413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6120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7">
      <a:dk1>
        <a:srgbClr val="C78E01"/>
      </a:dk1>
      <a:lt1>
        <a:srgbClr val="000000"/>
      </a:lt1>
      <a:dk2>
        <a:srgbClr val="FEB914"/>
      </a:dk2>
      <a:lt2>
        <a:srgbClr val="00609C"/>
      </a:lt2>
      <a:accent1>
        <a:srgbClr val="FFFFFF"/>
      </a:accent1>
      <a:accent2>
        <a:srgbClr val="CF543F"/>
      </a:accent2>
      <a:accent3>
        <a:srgbClr val="FEB914"/>
      </a:accent3>
      <a:accent4>
        <a:srgbClr val="848058"/>
      </a:accent4>
      <a:accent5>
        <a:srgbClr val="E8B54D"/>
      </a:accent5>
      <a:accent6>
        <a:srgbClr val="000000"/>
      </a:accent6>
      <a:hlink>
        <a:srgbClr val="CCCC00"/>
      </a:hlink>
      <a:folHlink>
        <a:srgbClr val="000000"/>
      </a:folHlink>
    </a:clrScheme>
    <a:fontScheme name="Custom 5">
      <a:majorFont>
        <a:latin typeface="Bree Serif"/>
        <a:ea typeface=""/>
        <a:cs typeface=""/>
      </a:majorFont>
      <a:minorFont>
        <a:latin typeface="Berlin Sans FB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 lnSpcReduction="10000"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2184</TotalTime>
  <Words>1267</Words>
  <Application>Microsoft Office PowerPoint</Application>
  <PresentationFormat>Widescreen</PresentationFormat>
  <Paragraphs>427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Berlin Sans FB</vt:lpstr>
      <vt:lpstr>Bree Serif</vt:lpstr>
      <vt:lpstr>Calibri</vt:lpstr>
      <vt:lpstr>Helvetica</vt:lpstr>
      <vt:lpstr>Overlock</vt:lpstr>
      <vt:lpstr>Segoe UI Semibold</vt:lpstr>
      <vt:lpstr>Times New Roman</vt:lpstr>
      <vt:lpstr>Retrospect</vt:lpstr>
      <vt:lpstr>TaskBomber</vt:lpstr>
      <vt:lpstr>Help Basic Edit</vt:lpstr>
      <vt:lpstr>PowerPoint Presentation</vt:lpstr>
      <vt:lpstr>The Sailors</vt:lpstr>
      <vt:lpstr>S.O.S.</vt:lpstr>
      <vt:lpstr>Basic</vt:lpstr>
      <vt:lpstr>Advance</vt:lpstr>
      <vt:lpstr>Shortcuts</vt:lpstr>
      <vt:lpstr>Overview</vt:lpstr>
      <vt:lpstr>Add</vt:lpstr>
      <vt:lpstr>Add</vt:lpstr>
      <vt:lpstr>Delete</vt:lpstr>
      <vt:lpstr>Delete</vt:lpstr>
      <vt:lpstr>Delete</vt:lpstr>
      <vt:lpstr>Delete</vt:lpstr>
      <vt:lpstr>basic format:    Search</vt:lpstr>
      <vt:lpstr>basic format:    Search</vt:lpstr>
      <vt:lpstr>Update</vt:lpstr>
      <vt:lpstr>Update</vt:lpstr>
      <vt:lpstr>Sort</vt:lpstr>
      <vt:lpstr>Sort</vt:lpstr>
      <vt:lpstr>Sort</vt:lpstr>
      <vt:lpstr>Clear</vt:lpstr>
      <vt:lpstr>Undo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chan</dc:creator>
  <cp:lastModifiedBy>adrian chan</cp:lastModifiedBy>
  <cp:revision>95</cp:revision>
  <dcterms:created xsi:type="dcterms:W3CDTF">2015-10-31T13:35:47Z</dcterms:created>
  <dcterms:modified xsi:type="dcterms:W3CDTF">2015-11-09T08:40:37Z</dcterms:modified>
</cp:coreProperties>
</file>